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notesMasterIdLst>
    <p:notesMasterId r:id="rId30"/>
  </p:notesMasterIdLst>
  <p:sldIdLst>
    <p:sldId id="256" r:id="rId2"/>
    <p:sldId id="257" r:id="rId3"/>
    <p:sldId id="259" r:id="rId4"/>
    <p:sldId id="264" r:id="rId5"/>
    <p:sldId id="258" r:id="rId6"/>
    <p:sldId id="260" r:id="rId7"/>
    <p:sldId id="262" r:id="rId8"/>
    <p:sldId id="261" r:id="rId9"/>
    <p:sldId id="263" r:id="rId10"/>
    <p:sldId id="266" r:id="rId11"/>
    <p:sldId id="267" r:id="rId12"/>
    <p:sldId id="269" r:id="rId13"/>
    <p:sldId id="268" r:id="rId14"/>
    <p:sldId id="270" r:id="rId15"/>
    <p:sldId id="265" r:id="rId16"/>
    <p:sldId id="271" r:id="rId17"/>
    <p:sldId id="273" r:id="rId18"/>
    <p:sldId id="272" r:id="rId19"/>
    <p:sldId id="274" r:id="rId20"/>
    <p:sldId id="275" r:id="rId21"/>
    <p:sldId id="276" r:id="rId22"/>
    <p:sldId id="277" r:id="rId23"/>
    <p:sldId id="278" r:id="rId24"/>
    <p:sldId id="279" r:id="rId25"/>
    <p:sldId id="280" r:id="rId26"/>
    <p:sldId id="281" r:id="rId27"/>
    <p:sldId id="282" r:id="rId28"/>
    <p:sldId id="284"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0902" autoAdjust="0"/>
  </p:normalViewPr>
  <p:slideViewPr>
    <p:cSldViewPr snapToGrid="0">
      <p:cViewPr varScale="1">
        <p:scale>
          <a:sx n="55" d="100"/>
          <a:sy n="55" d="100"/>
        </p:scale>
        <p:origin x="1096" y="28"/>
      </p:cViewPr>
      <p:guideLst/>
    </p:cSldViewPr>
  </p:slideViewPr>
  <p:outlineViewPr>
    <p:cViewPr>
      <p:scale>
        <a:sx n="33" d="100"/>
        <a:sy n="33" d="100"/>
      </p:scale>
      <p:origin x="0" y="-11256"/>
    </p:cViewPr>
  </p:outlineViewPr>
  <p:notesTextViewPr>
    <p:cViewPr>
      <p:scale>
        <a:sx n="1" d="1"/>
        <a:sy n="1" d="1"/>
      </p:scale>
      <p:origin x="0" y="0"/>
    </p:cViewPr>
  </p:notesTextViewPr>
  <p:notesViewPr>
    <p:cSldViewPr snapToGrid="0">
      <p:cViewPr varScale="1">
        <p:scale>
          <a:sx n="51" d="100"/>
          <a:sy n="51" d="100"/>
        </p:scale>
        <p:origin x="2692"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4FB72B-1D14-482F-8ACB-10B27A507AA8}" type="datetimeFigureOut">
              <a:rPr lang="en-US" smtClean="0"/>
              <a:t>3/29/2019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83206E-C2F5-41A1-AA8A-4F4151016065}" type="slidenum">
              <a:rPr lang="en-US" smtClean="0"/>
              <a:t>‹#›</a:t>
            </a:fld>
            <a:endParaRPr lang="en-US"/>
          </a:p>
        </p:txBody>
      </p:sp>
    </p:spTree>
    <p:extLst>
      <p:ext uri="{BB962C8B-B14F-4D97-AF65-F5344CB8AC3E}">
        <p14:creationId xmlns:p14="http://schemas.microsoft.com/office/powerpoint/2010/main" val="2561150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83206E-C2F5-41A1-AA8A-4F4151016065}" type="slidenum">
              <a:rPr lang="en-US" smtClean="0"/>
              <a:t>5</a:t>
            </a:fld>
            <a:endParaRPr lang="en-US"/>
          </a:p>
        </p:txBody>
      </p:sp>
    </p:spTree>
    <p:extLst>
      <p:ext uri="{BB962C8B-B14F-4D97-AF65-F5344CB8AC3E}">
        <p14:creationId xmlns:p14="http://schemas.microsoft.com/office/powerpoint/2010/main" val="2319472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83206E-C2F5-41A1-AA8A-4F4151016065}" type="slidenum">
              <a:rPr lang="en-US" smtClean="0"/>
              <a:t>14</a:t>
            </a:fld>
            <a:endParaRPr lang="en-US"/>
          </a:p>
        </p:txBody>
      </p:sp>
    </p:spTree>
    <p:extLst>
      <p:ext uri="{BB962C8B-B14F-4D97-AF65-F5344CB8AC3E}">
        <p14:creationId xmlns:p14="http://schemas.microsoft.com/office/powerpoint/2010/main" val="1984907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83206E-C2F5-41A1-AA8A-4F4151016065}" type="slidenum">
              <a:rPr lang="en-US" smtClean="0"/>
              <a:t>15</a:t>
            </a:fld>
            <a:endParaRPr lang="en-US"/>
          </a:p>
        </p:txBody>
      </p:sp>
    </p:spTree>
    <p:extLst>
      <p:ext uri="{BB962C8B-B14F-4D97-AF65-F5344CB8AC3E}">
        <p14:creationId xmlns:p14="http://schemas.microsoft.com/office/powerpoint/2010/main" val="1424039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83206E-C2F5-41A1-AA8A-4F4151016065}" type="slidenum">
              <a:rPr lang="en-US" smtClean="0"/>
              <a:t>16</a:t>
            </a:fld>
            <a:endParaRPr lang="en-US"/>
          </a:p>
        </p:txBody>
      </p:sp>
    </p:spTree>
    <p:extLst>
      <p:ext uri="{BB962C8B-B14F-4D97-AF65-F5344CB8AC3E}">
        <p14:creationId xmlns:p14="http://schemas.microsoft.com/office/powerpoint/2010/main" val="2269136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83206E-C2F5-41A1-AA8A-4F4151016065}" type="slidenum">
              <a:rPr lang="en-US" smtClean="0"/>
              <a:t>17</a:t>
            </a:fld>
            <a:endParaRPr lang="en-US"/>
          </a:p>
        </p:txBody>
      </p:sp>
    </p:spTree>
    <p:extLst>
      <p:ext uri="{BB962C8B-B14F-4D97-AF65-F5344CB8AC3E}">
        <p14:creationId xmlns:p14="http://schemas.microsoft.com/office/powerpoint/2010/main" val="2882239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83206E-C2F5-41A1-AA8A-4F4151016065}" type="slidenum">
              <a:rPr lang="en-US" smtClean="0"/>
              <a:t>18</a:t>
            </a:fld>
            <a:endParaRPr lang="en-US"/>
          </a:p>
        </p:txBody>
      </p:sp>
    </p:spTree>
    <p:extLst>
      <p:ext uri="{BB962C8B-B14F-4D97-AF65-F5344CB8AC3E}">
        <p14:creationId xmlns:p14="http://schemas.microsoft.com/office/powerpoint/2010/main" val="379765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83206E-C2F5-41A1-AA8A-4F4151016065}" type="slidenum">
              <a:rPr lang="en-US" smtClean="0"/>
              <a:t>19</a:t>
            </a:fld>
            <a:endParaRPr lang="en-US"/>
          </a:p>
        </p:txBody>
      </p:sp>
    </p:spTree>
    <p:extLst>
      <p:ext uri="{BB962C8B-B14F-4D97-AF65-F5344CB8AC3E}">
        <p14:creationId xmlns:p14="http://schemas.microsoft.com/office/powerpoint/2010/main" val="2428624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83206E-C2F5-41A1-AA8A-4F4151016065}" type="slidenum">
              <a:rPr lang="en-US" smtClean="0"/>
              <a:t>20</a:t>
            </a:fld>
            <a:endParaRPr lang="en-US"/>
          </a:p>
        </p:txBody>
      </p:sp>
    </p:spTree>
    <p:extLst>
      <p:ext uri="{BB962C8B-B14F-4D97-AF65-F5344CB8AC3E}">
        <p14:creationId xmlns:p14="http://schemas.microsoft.com/office/powerpoint/2010/main" val="1106862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83206E-C2F5-41A1-AA8A-4F4151016065}" type="slidenum">
              <a:rPr lang="en-US" smtClean="0"/>
              <a:t>21</a:t>
            </a:fld>
            <a:endParaRPr lang="en-US"/>
          </a:p>
        </p:txBody>
      </p:sp>
    </p:spTree>
    <p:extLst>
      <p:ext uri="{BB962C8B-B14F-4D97-AF65-F5344CB8AC3E}">
        <p14:creationId xmlns:p14="http://schemas.microsoft.com/office/powerpoint/2010/main" val="32283176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83206E-C2F5-41A1-AA8A-4F4151016065}" type="slidenum">
              <a:rPr lang="en-US" smtClean="0"/>
              <a:t>22</a:t>
            </a:fld>
            <a:endParaRPr lang="en-US"/>
          </a:p>
        </p:txBody>
      </p:sp>
    </p:spTree>
    <p:extLst>
      <p:ext uri="{BB962C8B-B14F-4D97-AF65-F5344CB8AC3E}">
        <p14:creationId xmlns:p14="http://schemas.microsoft.com/office/powerpoint/2010/main" val="18339400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83206E-C2F5-41A1-AA8A-4F4151016065}" type="slidenum">
              <a:rPr lang="en-US" smtClean="0"/>
              <a:t>23</a:t>
            </a:fld>
            <a:endParaRPr lang="en-US"/>
          </a:p>
        </p:txBody>
      </p:sp>
    </p:spTree>
    <p:extLst>
      <p:ext uri="{BB962C8B-B14F-4D97-AF65-F5344CB8AC3E}">
        <p14:creationId xmlns:p14="http://schemas.microsoft.com/office/powerpoint/2010/main" val="2093798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83206E-C2F5-41A1-AA8A-4F4151016065}" type="slidenum">
              <a:rPr lang="en-US" smtClean="0"/>
              <a:t>6</a:t>
            </a:fld>
            <a:endParaRPr lang="en-US"/>
          </a:p>
        </p:txBody>
      </p:sp>
    </p:spTree>
    <p:extLst>
      <p:ext uri="{BB962C8B-B14F-4D97-AF65-F5344CB8AC3E}">
        <p14:creationId xmlns:p14="http://schemas.microsoft.com/office/powerpoint/2010/main" val="31988255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83206E-C2F5-41A1-AA8A-4F4151016065}" type="slidenum">
              <a:rPr lang="en-US" smtClean="0"/>
              <a:t>24</a:t>
            </a:fld>
            <a:endParaRPr lang="en-US"/>
          </a:p>
        </p:txBody>
      </p:sp>
    </p:spTree>
    <p:extLst>
      <p:ext uri="{BB962C8B-B14F-4D97-AF65-F5344CB8AC3E}">
        <p14:creationId xmlns:p14="http://schemas.microsoft.com/office/powerpoint/2010/main" val="12539872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83206E-C2F5-41A1-AA8A-4F4151016065}" type="slidenum">
              <a:rPr lang="en-US" smtClean="0"/>
              <a:t>25</a:t>
            </a:fld>
            <a:endParaRPr lang="en-US"/>
          </a:p>
        </p:txBody>
      </p:sp>
    </p:spTree>
    <p:extLst>
      <p:ext uri="{BB962C8B-B14F-4D97-AF65-F5344CB8AC3E}">
        <p14:creationId xmlns:p14="http://schemas.microsoft.com/office/powerpoint/2010/main" val="5881630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D83206E-C2F5-41A1-AA8A-4F4151016065}" type="slidenum">
              <a:rPr lang="en-US" smtClean="0"/>
              <a:t>26</a:t>
            </a:fld>
            <a:endParaRPr lang="en-US"/>
          </a:p>
        </p:txBody>
      </p:sp>
    </p:spTree>
    <p:extLst>
      <p:ext uri="{BB962C8B-B14F-4D97-AF65-F5344CB8AC3E}">
        <p14:creationId xmlns:p14="http://schemas.microsoft.com/office/powerpoint/2010/main" val="42846169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D83206E-C2F5-41A1-AA8A-4F4151016065}" type="slidenum">
              <a:rPr lang="en-US" smtClean="0"/>
              <a:t>27</a:t>
            </a:fld>
            <a:endParaRPr lang="en-US"/>
          </a:p>
        </p:txBody>
      </p:sp>
    </p:spTree>
    <p:extLst>
      <p:ext uri="{BB962C8B-B14F-4D97-AF65-F5344CB8AC3E}">
        <p14:creationId xmlns:p14="http://schemas.microsoft.com/office/powerpoint/2010/main" val="7969811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https://github.com/yukaabe/Data-Science-Projects-Portfolio-Repo/tree/master/Data%20Analysis%20Take%20Home%20Challenge%20Ultimate%20Technologies</a:t>
            </a:r>
          </a:p>
        </p:txBody>
      </p:sp>
      <p:sp>
        <p:nvSpPr>
          <p:cNvPr id="4" name="Slide Number Placeholder 3"/>
          <p:cNvSpPr>
            <a:spLocks noGrp="1"/>
          </p:cNvSpPr>
          <p:nvPr>
            <p:ph type="sldNum" sz="quarter" idx="10"/>
          </p:nvPr>
        </p:nvSpPr>
        <p:spPr/>
        <p:txBody>
          <a:bodyPr/>
          <a:lstStyle/>
          <a:p>
            <a:fld id="{2D83206E-C2F5-41A1-AA8A-4F4151016065}" type="slidenum">
              <a:rPr lang="en-US" smtClean="0"/>
              <a:t>28</a:t>
            </a:fld>
            <a:endParaRPr lang="en-US"/>
          </a:p>
        </p:txBody>
      </p:sp>
    </p:spTree>
    <p:extLst>
      <p:ext uri="{BB962C8B-B14F-4D97-AF65-F5344CB8AC3E}">
        <p14:creationId xmlns:p14="http://schemas.microsoft.com/office/powerpoint/2010/main" val="33728886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83206E-C2F5-41A1-AA8A-4F4151016065}" type="slidenum">
              <a:rPr lang="en-US" smtClean="0"/>
              <a:t>7</a:t>
            </a:fld>
            <a:endParaRPr lang="en-US"/>
          </a:p>
        </p:txBody>
      </p:sp>
    </p:spTree>
    <p:extLst>
      <p:ext uri="{BB962C8B-B14F-4D97-AF65-F5344CB8AC3E}">
        <p14:creationId xmlns:p14="http://schemas.microsoft.com/office/powerpoint/2010/main" val="256879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83206E-C2F5-41A1-AA8A-4F4151016065}" type="slidenum">
              <a:rPr lang="en-US" smtClean="0"/>
              <a:t>8</a:t>
            </a:fld>
            <a:endParaRPr lang="en-US"/>
          </a:p>
        </p:txBody>
      </p:sp>
    </p:spTree>
    <p:extLst>
      <p:ext uri="{BB962C8B-B14F-4D97-AF65-F5344CB8AC3E}">
        <p14:creationId xmlns:p14="http://schemas.microsoft.com/office/powerpoint/2010/main" val="3772947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83206E-C2F5-41A1-AA8A-4F4151016065}" type="slidenum">
              <a:rPr lang="en-US" smtClean="0"/>
              <a:t>9</a:t>
            </a:fld>
            <a:endParaRPr lang="en-US"/>
          </a:p>
        </p:txBody>
      </p:sp>
    </p:spTree>
    <p:extLst>
      <p:ext uri="{BB962C8B-B14F-4D97-AF65-F5344CB8AC3E}">
        <p14:creationId xmlns:p14="http://schemas.microsoft.com/office/powerpoint/2010/main" val="93819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1200" b="0" i="0" kern="1200" dirty="0">
                <a:solidFill>
                  <a:schemeClr val="tx1"/>
                </a:solidFill>
                <a:effectLst/>
                <a:latin typeface="+mn-lt"/>
                <a:ea typeface="+mn-ea"/>
                <a:cs typeface="+mn-cs"/>
              </a:rPr>
            </a:br>
            <a:endParaRPr lang="en-US" dirty="0"/>
          </a:p>
          <a:p>
            <a:endParaRPr lang="en-US" dirty="0"/>
          </a:p>
        </p:txBody>
      </p:sp>
      <p:sp>
        <p:nvSpPr>
          <p:cNvPr id="4" name="Slide Number Placeholder 3"/>
          <p:cNvSpPr>
            <a:spLocks noGrp="1"/>
          </p:cNvSpPr>
          <p:nvPr>
            <p:ph type="sldNum" sz="quarter" idx="10"/>
          </p:nvPr>
        </p:nvSpPr>
        <p:spPr/>
        <p:txBody>
          <a:bodyPr/>
          <a:lstStyle/>
          <a:p>
            <a:fld id="{2D83206E-C2F5-41A1-AA8A-4F4151016065}" type="slidenum">
              <a:rPr lang="en-US" smtClean="0"/>
              <a:t>10</a:t>
            </a:fld>
            <a:endParaRPr lang="en-US"/>
          </a:p>
        </p:txBody>
      </p:sp>
    </p:spTree>
    <p:extLst>
      <p:ext uri="{BB962C8B-B14F-4D97-AF65-F5344CB8AC3E}">
        <p14:creationId xmlns:p14="http://schemas.microsoft.com/office/powerpoint/2010/main" val="1980562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1200" b="0" i="0" kern="1200" dirty="0">
                <a:solidFill>
                  <a:schemeClr val="tx1"/>
                </a:solidFill>
                <a:effectLst/>
                <a:latin typeface="+mn-lt"/>
                <a:ea typeface="+mn-ea"/>
                <a:cs typeface="+mn-cs"/>
              </a:rPr>
            </a:br>
            <a:endParaRPr lang="en-US" dirty="0"/>
          </a:p>
          <a:p>
            <a:endParaRPr lang="en-US" dirty="0"/>
          </a:p>
        </p:txBody>
      </p:sp>
      <p:sp>
        <p:nvSpPr>
          <p:cNvPr id="4" name="Slide Number Placeholder 3"/>
          <p:cNvSpPr>
            <a:spLocks noGrp="1"/>
          </p:cNvSpPr>
          <p:nvPr>
            <p:ph type="sldNum" sz="quarter" idx="10"/>
          </p:nvPr>
        </p:nvSpPr>
        <p:spPr/>
        <p:txBody>
          <a:bodyPr/>
          <a:lstStyle/>
          <a:p>
            <a:fld id="{2D83206E-C2F5-41A1-AA8A-4F4151016065}" type="slidenum">
              <a:rPr lang="en-US" smtClean="0"/>
              <a:t>11</a:t>
            </a:fld>
            <a:endParaRPr lang="en-US"/>
          </a:p>
        </p:txBody>
      </p:sp>
    </p:spTree>
    <p:extLst>
      <p:ext uri="{BB962C8B-B14F-4D97-AF65-F5344CB8AC3E}">
        <p14:creationId xmlns:p14="http://schemas.microsoft.com/office/powerpoint/2010/main" val="35199487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83206E-C2F5-41A1-AA8A-4F4151016065}" type="slidenum">
              <a:rPr lang="en-US" smtClean="0"/>
              <a:t>12</a:t>
            </a:fld>
            <a:endParaRPr lang="en-US"/>
          </a:p>
        </p:txBody>
      </p:sp>
    </p:spTree>
    <p:extLst>
      <p:ext uri="{BB962C8B-B14F-4D97-AF65-F5344CB8AC3E}">
        <p14:creationId xmlns:p14="http://schemas.microsoft.com/office/powerpoint/2010/main" val="2118400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83206E-C2F5-41A1-AA8A-4F4151016065}" type="slidenum">
              <a:rPr lang="en-US" smtClean="0"/>
              <a:t>13</a:t>
            </a:fld>
            <a:endParaRPr lang="en-US"/>
          </a:p>
        </p:txBody>
      </p:sp>
    </p:spTree>
    <p:extLst>
      <p:ext uri="{BB962C8B-B14F-4D97-AF65-F5344CB8AC3E}">
        <p14:creationId xmlns:p14="http://schemas.microsoft.com/office/powerpoint/2010/main" val="40244522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hyperlink" Target="https://github.com/yukaabe/Data-Science-Projects-Portfolio-Repo/tree/master/Data%20Analysis%20Take%20Home%20Challenge%20Ultimate%20Technologies"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ithub.com/yukaabe/Data-Science-Projects-Portfolio-Repo/tree/master/Data%20Analysis%20Take%20Home%20Challenge%20Ultimate%20Technologies"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ithub.com/yukaabe/Data-Science-Projects-Portfolio-Repo/tree/master/Data%20Analysis%20Take%20Home%20Challenge%20Ultimate%20Technologies"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userDrawn="1"/>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5" name="Footer Placeholder 4"/>
          <p:cNvSpPr>
            <a:spLocks noGrp="1"/>
          </p:cNvSpPr>
          <p:nvPr>
            <p:ph type="ftr" sz="quarter" idx="11"/>
          </p:nvPr>
        </p:nvSpPr>
        <p:spPr>
          <a:xfrm>
            <a:off x="8145068" y="6459785"/>
            <a:ext cx="4822804" cy="365125"/>
          </a:xfrm>
        </p:spPr>
        <p:txBody>
          <a:bodyPr/>
          <a:lstStyle/>
          <a:p>
            <a:r>
              <a:rPr lang="en-US" dirty="0"/>
              <a:t>YUKA ABE   3/29/2019</a:t>
            </a:r>
          </a:p>
        </p:txBody>
      </p:sp>
      <p:sp>
        <p:nvSpPr>
          <p:cNvPr id="6" name="Slide Number Placeholder 5"/>
          <p:cNvSpPr>
            <a:spLocks noGrp="1"/>
          </p:cNvSpPr>
          <p:nvPr>
            <p:ph type="sldNum" sz="quarter" idx="12"/>
          </p:nvPr>
        </p:nvSpPr>
        <p:spPr/>
        <p:txBody>
          <a:bodyPr/>
          <a:lstStyle/>
          <a:p>
            <a:fld id="{2AC27A5A-7290-4DE1-BA94-4BE8A8E57DCF}"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AA5617E-1C06-4AD3-B3C1-AA075399846B}"/>
              </a:ext>
            </a:extLst>
          </p:cNvPr>
          <p:cNvSpPr txBox="1"/>
          <p:nvPr userDrawn="1"/>
        </p:nvSpPr>
        <p:spPr>
          <a:xfrm>
            <a:off x="437545" y="6429748"/>
            <a:ext cx="8220173"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kern="1200" dirty="0">
                <a:solidFill>
                  <a:srgbClr val="FFFFFF"/>
                </a:solidFill>
                <a:latin typeface="+mn-lt"/>
                <a:ea typeface="+mn-ea"/>
                <a:cs typeface="+mn-cs"/>
              </a:rPr>
              <a:t>Details on </a:t>
            </a:r>
            <a:r>
              <a:rPr lang="en-US" sz="1000" kern="1200" dirty="0" err="1">
                <a:solidFill>
                  <a:srgbClr val="FFFFFF"/>
                </a:solidFill>
                <a:latin typeface="+mn-lt"/>
                <a:ea typeface="+mn-ea"/>
                <a:cs typeface="+mn-cs"/>
              </a:rPr>
              <a:t>Github</a:t>
            </a:r>
            <a:r>
              <a:rPr lang="en-US" sz="1000" kern="1200" dirty="0">
                <a:solidFill>
                  <a:srgbClr val="FFFFFF"/>
                </a:solidFill>
                <a:latin typeface="+mn-lt"/>
                <a:ea typeface="+mn-ea"/>
                <a:cs typeface="+mn-cs"/>
              </a:rPr>
              <a:t>: </a:t>
            </a:r>
            <a:r>
              <a:rPr lang="en-US" sz="1000" dirty="0">
                <a:hlinkClick r:id="rId2"/>
              </a:rPr>
              <a:t>https://github.com/yukaabe/Data-Science-Projects-Portfolio-Repo/tree/master/Data%20Analysis%20Take%20Home%20Challenge%20Ultimate%20Technologies</a:t>
            </a:r>
            <a:endParaRPr lang="en-US" sz="100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000" dirty="0"/>
          </a:p>
          <a:p>
            <a:pPr marL="0" algn="l" defTabSz="457200" rtl="0" eaLnBrk="1" latinLnBrk="0" hangingPunct="1"/>
            <a:endParaRPr lang="en-US" sz="1000" kern="1200" dirty="0">
              <a:solidFill>
                <a:srgbClr val="FFFFFF"/>
              </a:solidFill>
              <a:latin typeface="+mn-lt"/>
              <a:ea typeface="+mn-ea"/>
              <a:cs typeface="+mn-cs"/>
            </a:endParaRPr>
          </a:p>
        </p:txBody>
      </p:sp>
    </p:spTree>
    <p:extLst>
      <p:ext uri="{BB962C8B-B14F-4D97-AF65-F5344CB8AC3E}">
        <p14:creationId xmlns:p14="http://schemas.microsoft.com/office/powerpoint/2010/main" val="3630594326"/>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30032" y="6492875"/>
            <a:ext cx="2472271" cy="365125"/>
          </a:xfrm>
          <a:prstGeom prst="rect">
            <a:avLst/>
          </a:prstGeom>
        </p:spPr>
        <p:txBody>
          <a:bodyPr/>
          <a:lstStyle/>
          <a:p>
            <a:endParaRPr lang="en-US" dirty="0"/>
          </a:p>
        </p:txBody>
      </p:sp>
      <p:sp>
        <p:nvSpPr>
          <p:cNvPr id="5" name="Footer Placeholder 4"/>
          <p:cNvSpPr>
            <a:spLocks noGrp="1"/>
          </p:cNvSpPr>
          <p:nvPr>
            <p:ph type="ftr" sz="quarter" idx="11"/>
          </p:nvPr>
        </p:nvSpPr>
        <p:spPr/>
        <p:txBody>
          <a:bodyPr/>
          <a:lstStyle/>
          <a:p>
            <a:r>
              <a:rPr lang="en-US"/>
              <a:t>YUKA ABE</a:t>
            </a:r>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smtClean="0"/>
              <a:t>‹#›</a:t>
            </a:fld>
            <a:endParaRPr lang="en-US" dirty="0"/>
          </a:p>
        </p:txBody>
      </p:sp>
    </p:spTree>
    <p:extLst>
      <p:ext uri="{BB962C8B-B14F-4D97-AF65-F5344CB8AC3E}">
        <p14:creationId xmlns:p14="http://schemas.microsoft.com/office/powerpoint/2010/main" val="833976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a:t>YUKA ABE</a:t>
            </a:r>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smtClean="0"/>
              <a:t>‹#›</a:t>
            </a:fld>
            <a:endParaRPr lang="en-US" dirty="0"/>
          </a:p>
        </p:txBody>
      </p:sp>
    </p:spTree>
    <p:extLst>
      <p:ext uri="{BB962C8B-B14F-4D97-AF65-F5344CB8AC3E}">
        <p14:creationId xmlns:p14="http://schemas.microsoft.com/office/powerpoint/2010/main" val="3032434261"/>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7793727" y="6436751"/>
            <a:ext cx="4822804" cy="365125"/>
          </a:xfrm>
        </p:spPr>
        <p:txBody>
          <a:bodyPr/>
          <a:lstStyle>
            <a:lvl1pPr>
              <a:defRPr/>
            </a:lvl1pPr>
          </a:lstStyle>
          <a:p>
            <a:r>
              <a:rPr lang="en-US" dirty="0"/>
              <a:t>YUKA ABE   3/29/2019</a:t>
            </a:r>
          </a:p>
        </p:txBody>
      </p:sp>
      <p:sp>
        <p:nvSpPr>
          <p:cNvPr id="6" name="Slide Number Placeholder 5"/>
          <p:cNvSpPr>
            <a:spLocks noGrp="1"/>
          </p:cNvSpPr>
          <p:nvPr>
            <p:ph type="sldNum" sz="quarter" idx="12"/>
          </p:nvPr>
        </p:nvSpPr>
        <p:spPr/>
        <p:txBody>
          <a:bodyPr/>
          <a:lstStyle/>
          <a:p>
            <a:fld id="{2AC27A5A-7290-4DE1-BA94-4BE8A8E57DCF}" type="slidenum">
              <a:rPr lang="en-US" smtClean="0"/>
              <a:t>‹#›</a:t>
            </a:fld>
            <a:endParaRPr lang="en-US" dirty="0"/>
          </a:p>
        </p:txBody>
      </p:sp>
    </p:spTree>
    <p:extLst>
      <p:ext uri="{BB962C8B-B14F-4D97-AF65-F5344CB8AC3E}">
        <p14:creationId xmlns:p14="http://schemas.microsoft.com/office/powerpoint/2010/main" val="3086609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a:xfrm>
            <a:off x="7897423" y="6463943"/>
            <a:ext cx="4822804" cy="365125"/>
          </a:xfrm>
        </p:spPr>
        <p:txBody>
          <a:bodyPr/>
          <a:lstStyle>
            <a:lvl1pPr>
              <a:defRPr/>
            </a:lvl1pPr>
          </a:lstStyle>
          <a:p>
            <a:r>
              <a:rPr lang="en-US" dirty="0"/>
              <a:t>YUKA ABE   3/29/2019</a:t>
            </a:r>
          </a:p>
        </p:txBody>
      </p:sp>
      <p:sp>
        <p:nvSpPr>
          <p:cNvPr id="6" name="Slide Number Placeholder 5"/>
          <p:cNvSpPr>
            <a:spLocks noGrp="1"/>
          </p:cNvSpPr>
          <p:nvPr>
            <p:ph type="sldNum" sz="quarter" idx="12"/>
          </p:nvPr>
        </p:nvSpPr>
        <p:spPr/>
        <p:txBody>
          <a:bodyPr/>
          <a:lstStyle/>
          <a:p>
            <a:fld id="{2AC27A5A-7290-4DE1-BA94-4BE8A8E57DCF}"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DB526B6-7AD1-4A78-996C-9139253EDC36}"/>
              </a:ext>
            </a:extLst>
          </p:cNvPr>
          <p:cNvSpPr txBox="1"/>
          <p:nvPr userDrawn="1"/>
        </p:nvSpPr>
        <p:spPr>
          <a:xfrm>
            <a:off x="437545" y="6429748"/>
            <a:ext cx="8220173"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kern="1200" dirty="0">
                <a:solidFill>
                  <a:srgbClr val="FFFFFF"/>
                </a:solidFill>
                <a:latin typeface="+mn-lt"/>
                <a:ea typeface="+mn-ea"/>
                <a:cs typeface="+mn-cs"/>
              </a:rPr>
              <a:t>Details on </a:t>
            </a:r>
            <a:r>
              <a:rPr lang="en-US" sz="1000" kern="1200" dirty="0" err="1">
                <a:solidFill>
                  <a:srgbClr val="FFFFFF"/>
                </a:solidFill>
                <a:latin typeface="+mn-lt"/>
                <a:ea typeface="+mn-ea"/>
                <a:cs typeface="+mn-cs"/>
              </a:rPr>
              <a:t>Github</a:t>
            </a:r>
            <a:r>
              <a:rPr lang="en-US" sz="1000" kern="1200" dirty="0">
                <a:solidFill>
                  <a:srgbClr val="FFFFFF"/>
                </a:solidFill>
                <a:latin typeface="+mn-lt"/>
                <a:ea typeface="+mn-ea"/>
                <a:cs typeface="+mn-cs"/>
              </a:rPr>
              <a:t>: </a:t>
            </a:r>
            <a:r>
              <a:rPr lang="en-US" sz="1000" dirty="0">
                <a:hlinkClick r:id="rId2"/>
              </a:rPr>
              <a:t>https://github.com/yukaabe/Data-Science-Projects-Portfolio-Repo/tree/master/Data%20Analysis%20Take%20Home%20Challenge%20Ultimate%20Technologies</a:t>
            </a:r>
            <a:endParaRPr lang="en-US" sz="100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000" dirty="0"/>
          </a:p>
          <a:p>
            <a:pPr marL="0" algn="l" defTabSz="457200" rtl="0" eaLnBrk="1" latinLnBrk="0" hangingPunct="1"/>
            <a:endParaRPr lang="en-US" sz="1000" kern="1200" dirty="0">
              <a:solidFill>
                <a:srgbClr val="FFFFFF"/>
              </a:solidFill>
              <a:latin typeface="+mn-lt"/>
              <a:ea typeface="+mn-ea"/>
              <a:cs typeface="+mn-cs"/>
            </a:endParaRPr>
          </a:p>
        </p:txBody>
      </p:sp>
    </p:spTree>
    <p:extLst>
      <p:ext uri="{BB962C8B-B14F-4D97-AF65-F5344CB8AC3E}">
        <p14:creationId xmlns:p14="http://schemas.microsoft.com/office/powerpoint/2010/main" val="459687538"/>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7859715" y="6436750"/>
            <a:ext cx="4822804" cy="365125"/>
          </a:xfrm>
        </p:spPr>
        <p:txBody>
          <a:bodyPr/>
          <a:lstStyle>
            <a:lvl1pPr>
              <a:defRPr/>
            </a:lvl1pPr>
          </a:lstStyle>
          <a:p>
            <a:r>
              <a:rPr lang="en-US" dirty="0"/>
              <a:t>YUKA ABE   3/29/2019</a:t>
            </a:r>
          </a:p>
        </p:txBody>
      </p:sp>
      <p:sp>
        <p:nvSpPr>
          <p:cNvPr id="7" name="Slide Number Placeholder 6"/>
          <p:cNvSpPr>
            <a:spLocks noGrp="1"/>
          </p:cNvSpPr>
          <p:nvPr>
            <p:ph type="sldNum" sz="quarter" idx="12"/>
          </p:nvPr>
        </p:nvSpPr>
        <p:spPr/>
        <p:txBody>
          <a:bodyPr/>
          <a:lstStyle/>
          <a:p>
            <a:fld id="{2AC27A5A-7290-4DE1-BA94-4BE8A8E57DCF}" type="slidenum">
              <a:rPr lang="en-US" smtClean="0"/>
              <a:t>‹#›</a:t>
            </a:fld>
            <a:endParaRPr lang="en-US" dirty="0"/>
          </a:p>
        </p:txBody>
      </p:sp>
    </p:spTree>
    <p:extLst>
      <p:ext uri="{BB962C8B-B14F-4D97-AF65-F5344CB8AC3E}">
        <p14:creationId xmlns:p14="http://schemas.microsoft.com/office/powerpoint/2010/main" val="3996340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a:xfrm>
            <a:off x="8247629" y="6444422"/>
            <a:ext cx="4822804" cy="365125"/>
          </a:xfrm>
        </p:spPr>
        <p:txBody>
          <a:bodyPr/>
          <a:lstStyle>
            <a:lvl1pPr>
              <a:defRPr/>
            </a:lvl1pPr>
          </a:lstStyle>
          <a:p>
            <a:r>
              <a:rPr lang="en-US" dirty="0"/>
              <a:t>YUKA ABE   3/29/2019</a:t>
            </a:r>
          </a:p>
        </p:txBody>
      </p:sp>
      <p:sp>
        <p:nvSpPr>
          <p:cNvPr id="9" name="Slide Number Placeholder 8"/>
          <p:cNvSpPr>
            <a:spLocks noGrp="1"/>
          </p:cNvSpPr>
          <p:nvPr>
            <p:ph type="sldNum" sz="quarter" idx="12"/>
          </p:nvPr>
        </p:nvSpPr>
        <p:spPr/>
        <p:txBody>
          <a:bodyPr/>
          <a:lstStyle/>
          <a:p>
            <a:fld id="{2AC27A5A-7290-4DE1-BA94-4BE8A8E57DCF}" type="slidenum">
              <a:rPr lang="en-US" smtClean="0"/>
              <a:t>‹#›</a:t>
            </a:fld>
            <a:endParaRPr lang="en-US" dirty="0"/>
          </a:p>
        </p:txBody>
      </p:sp>
    </p:spTree>
    <p:extLst>
      <p:ext uri="{BB962C8B-B14F-4D97-AF65-F5344CB8AC3E}">
        <p14:creationId xmlns:p14="http://schemas.microsoft.com/office/powerpoint/2010/main" val="2798185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a:xfrm>
            <a:off x="7727740" y="6425568"/>
            <a:ext cx="4822804" cy="365125"/>
          </a:xfrm>
        </p:spPr>
        <p:txBody>
          <a:bodyPr/>
          <a:lstStyle>
            <a:lvl1pPr>
              <a:defRPr/>
            </a:lvl1pPr>
          </a:lstStyle>
          <a:p>
            <a:r>
              <a:rPr lang="en-US" dirty="0"/>
              <a:t>YUKA ABE   3/29/2019</a:t>
            </a:r>
          </a:p>
        </p:txBody>
      </p:sp>
      <p:sp>
        <p:nvSpPr>
          <p:cNvPr id="5" name="Slide Number Placeholder 4"/>
          <p:cNvSpPr>
            <a:spLocks noGrp="1"/>
          </p:cNvSpPr>
          <p:nvPr>
            <p:ph type="sldNum" sz="quarter" idx="12"/>
          </p:nvPr>
        </p:nvSpPr>
        <p:spPr/>
        <p:txBody>
          <a:bodyPr/>
          <a:lstStyle/>
          <a:p>
            <a:fld id="{2AC27A5A-7290-4DE1-BA94-4BE8A8E57DCF}" type="slidenum">
              <a:rPr lang="en-US" smtClean="0"/>
              <a:t>‹#›</a:t>
            </a:fld>
            <a:endParaRPr lang="en-US" dirty="0"/>
          </a:p>
        </p:txBody>
      </p:sp>
    </p:spTree>
    <p:extLst>
      <p:ext uri="{BB962C8B-B14F-4D97-AF65-F5344CB8AC3E}">
        <p14:creationId xmlns:p14="http://schemas.microsoft.com/office/powerpoint/2010/main" val="2858303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Footer Placeholder 7"/>
          <p:cNvSpPr>
            <a:spLocks noGrp="1"/>
          </p:cNvSpPr>
          <p:nvPr>
            <p:ph type="ftr" sz="quarter" idx="11"/>
          </p:nvPr>
        </p:nvSpPr>
        <p:spPr>
          <a:xfrm>
            <a:off x="8013457" y="6434275"/>
            <a:ext cx="4822804" cy="365125"/>
          </a:xfrm>
        </p:spPr>
        <p:txBody>
          <a:bodyPr/>
          <a:lstStyle>
            <a:lvl1pPr>
              <a:defRPr>
                <a:solidFill>
                  <a:srgbClr val="FFFFFF"/>
                </a:solidFill>
              </a:defRPr>
            </a:lvl1pPr>
          </a:lstStyle>
          <a:p>
            <a:r>
              <a:rPr lang="en-US" dirty="0"/>
              <a:t>YUKA ABE   3/29/2019</a:t>
            </a:r>
          </a:p>
        </p:txBody>
      </p:sp>
      <p:sp>
        <p:nvSpPr>
          <p:cNvPr id="9" name="Slide Number Placeholder 8"/>
          <p:cNvSpPr>
            <a:spLocks noGrp="1"/>
          </p:cNvSpPr>
          <p:nvPr>
            <p:ph type="sldNum" sz="quarter" idx="12"/>
          </p:nvPr>
        </p:nvSpPr>
        <p:spPr/>
        <p:txBody>
          <a:bodyPr/>
          <a:lstStyle/>
          <a:p>
            <a:fld id="{2AC27A5A-7290-4DE1-BA94-4BE8A8E57DCF}" type="slidenum">
              <a:rPr lang="en-US" smtClean="0"/>
              <a:t>‹#›</a:t>
            </a:fld>
            <a:endParaRPr lang="en-US" dirty="0"/>
          </a:p>
        </p:txBody>
      </p:sp>
      <p:sp>
        <p:nvSpPr>
          <p:cNvPr id="12" name="TextBox 11">
            <a:extLst>
              <a:ext uri="{FF2B5EF4-FFF2-40B4-BE49-F238E27FC236}">
                <a16:creationId xmlns:a16="http://schemas.microsoft.com/office/drawing/2014/main" id="{1D1E7035-8360-40F0-B907-29DB9C7FF483}"/>
              </a:ext>
            </a:extLst>
          </p:cNvPr>
          <p:cNvSpPr txBox="1"/>
          <p:nvPr userDrawn="1"/>
        </p:nvSpPr>
        <p:spPr>
          <a:xfrm>
            <a:off x="437545" y="6429748"/>
            <a:ext cx="8220173"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kern="1200" dirty="0">
                <a:solidFill>
                  <a:srgbClr val="FFFFFF"/>
                </a:solidFill>
                <a:latin typeface="+mn-lt"/>
                <a:ea typeface="+mn-ea"/>
                <a:cs typeface="+mn-cs"/>
              </a:rPr>
              <a:t>Details on </a:t>
            </a:r>
            <a:r>
              <a:rPr lang="en-US" sz="1000" kern="1200" dirty="0" err="1">
                <a:solidFill>
                  <a:srgbClr val="FFFFFF"/>
                </a:solidFill>
                <a:latin typeface="+mn-lt"/>
                <a:ea typeface="+mn-ea"/>
                <a:cs typeface="+mn-cs"/>
              </a:rPr>
              <a:t>Github</a:t>
            </a:r>
            <a:r>
              <a:rPr lang="en-US" sz="1000" kern="1200" dirty="0">
                <a:solidFill>
                  <a:srgbClr val="FFFFFF"/>
                </a:solidFill>
                <a:latin typeface="+mn-lt"/>
                <a:ea typeface="+mn-ea"/>
                <a:cs typeface="+mn-cs"/>
              </a:rPr>
              <a:t>: </a:t>
            </a:r>
            <a:r>
              <a:rPr lang="en-US" sz="1000" dirty="0">
                <a:hlinkClick r:id="rId2"/>
              </a:rPr>
              <a:t>https://github.com/yukaabe/Data-Science-Projects-Portfolio-Repo/tree/master/Data%20Analysis%20Take%20Home%20Challenge%20Ultimate%20Technologies</a:t>
            </a:r>
            <a:endParaRPr lang="en-US" sz="100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000" dirty="0"/>
          </a:p>
          <a:p>
            <a:pPr marL="0" algn="l" defTabSz="457200" rtl="0" eaLnBrk="1" latinLnBrk="0" hangingPunct="1"/>
            <a:endParaRPr lang="en-US" sz="1000" kern="1200" dirty="0">
              <a:solidFill>
                <a:srgbClr val="FFFFFF"/>
              </a:solidFill>
              <a:latin typeface="+mn-lt"/>
              <a:ea typeface="+mn-ea"/>
              <a:cs typeface="+mn-cs"/>
            </a:endParaRPr>
          </a:p>
        </p:txBody>
      </p:sp>
    </p:spTree>
    <p:extLst>
      <p:ext uri="{BB962C8B-B14F-4D97-AF65-F5344CB8AC3E}">
        <p14:creationId xmlns:p14="http://schemas.microsoft.com/office/powerpoint/2010/main" val="2322133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userDrawn="1"/>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a:prstGeom prst="rect">
            <a:avLst/>
          </a:prstGeom>
        </p:spPr>
        <p:txBody>
          <a:bodyPr/>
          <a:lstStyle>
            <a:lvl1pPr algn="l">
              <a:defRPr/>
            </a:lvl1pPr>
          </a:lstStyle>
          <a:p>
            <a:fld id="{E6781159-B9F8-494E-9E0B-80FAB821F9BB}" type="datetime1">
              <a:rPr lang="en-US" smtClean="0"/>
              <a:t>3/29/2019</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YUKA ABE</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AC27A5A-7290-4DE1-BA94-4BE8A8E57DCF}" type="slidenum">
              <a:rPr lang="en-US" smtClean="0"/>
              <a:t>‹#›</a:t>
            </a:fld>
            <a:endParaRPr lang="en-US" dirty="0"/>
          </a:p>
        </p:txBody>
      </p:sp>
    </p:spTree>
    <p:extLst>
      <p:ext uri="{BB962C8B-B14F-4D97-AF65-F5344CB8AC3E}">
        <p14:creationId xmlns:p14="http://schemas.microsoft.com/office/powerpoint/2010/main" val="3473978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0032" y="6492875"/>
            <a:ext cx="2472271" cy="365125"/>
          </a:xfrm>
          <a:prstGeom prst="rect">
            <a:avLst/>
          </a:prstGeom>
        </p:spPr>
        <p:txBody>
          <a:bodyPr/>
          <a:lstStyle/>
          <a:p>
            <a:fld id="{33EA56D4-4CE5-4316-9E66-43DE66B27D47}" type="datetime1">
              <a:rPr lang="en-US" smtClean="0"/>
              <a:t>3/29/2019</a:t>
            </a:fld>
            <a:endParaRPr lang="en-US" dirty="0"/>
          </a:p>
        </p:txBody>
      </p:sp>
      <p:sp>
        <p:nvSpPr>
          <p:cNvPr id="6" name="Footer Placeholder 5"/>
          <p:cNvSpPr>
            <a:spLocks noGrp="1"/>
          </p:cNvSpPr>
          <p:nvPr>
            <p:ph type="ftr" sz="quarter" idx="11"/>
          </p:nvPr>
        </p:nvSpPr>
        <p:spPr/>
        <p:txBody>
          <a:bodyPr/>
          <a:lstStyle/>
          <a:p>
            <a:r>
              <a:rPr lang="en-US"/>
              <a:t>YUKA ABE</a:t>
            </a:r>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smtClean="0"/>
              <a:t>‹#›</a:t>
            </a:fld>
            <a:endParaRPr lang="en-US" dirty="0"/>
          </a:p>
        </p:txBody>
      </p:sp>
    </p:spTree>
    <p:extLst>
      <p:ext uri="{BB962C8B-B14F-4D97-AF65-F5344CB8AC3E}">
        <p14:creationId xmlns:p14="http://schemas.microsoft.com/office/powerpoint/2010/main" val="1535882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s://github.com/yukaabe/Data-Science-Projects-Portfolio-Repo/tree/master/Data%20Analysis%20Take%20Home%20Challenge%20Ultimate%20Technologies"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7246973" y="6444097"/>
            <a:ext cx="4822804" cy="365125"/>
          </a:xfrm>
          <a:prstGeom prst="rect">
            <a:avLst/>
          </a:prstGeom>
        </p:spPr>
        <p:txBody>
          <a:bodyPr vert="horz" lIns="91440" tIns="45720" rIns="91440" bIns="45720" rtlCol="0" anchor="ctr"/>
          <a:lstStyle>
            <a:lvl1pPr algn="ctr">
              <a:defRPr sz="1000" cap="all" baseline="0">
                <a:solidFill>
                  <a:srgbClr val="FFFFFF"/>
                </a:solidFill>
              </a:defRPr>
            </a:lvl1pPr>
          </a:lstStyle>
          <a:p>
            <a:r>
              <a:rPr lang="en-US" dirty="0"/>
              <a:t>YUKA ABE   3/29/2019</a:t>
            </a:r>
          </a:p>
        </p:txBody>
      </p:sp>
      <p:sp>
        <p:nvSpPr>
          <p:cNvPr id="6" name="Slide Number Placeholder 5"/>
          <p:cNvSpPr>
            <a:spLocks noGrp="1"/>
          </p:cNvSpPr>
          <p:nvPr>
            <p:ph type="sldNum" sz="quarter" idx="4"/>
          </p:nvPr>
        </p:nvSpPr>
        <p:spPr>
          <a:xfrm>
            <a:off x="10659031" y="6436751"/>
            <a:ext cx="1312025" cy="365125"/>
          </a:xfrm>
          <a:prstGeom prst="rect">
            <a:avLst/>
          </a:prstGeom>
        </p:spPr>
        <p:txBody>
          <a:bodyPr vert="horz" lIns="91440" tIns="45720" rIns="91440" bIns="45720" rtlCol="0" anchor="ctr"/>
          <a:lstStyle>
            <a:lvl1pPr algn="r">
              <a:defRPr sz="1050">
                <a:solidFill>
                  <a:srgbClr val="FFFFFF"/>
                </a:solidFill>
              </a:defRPr>
            </a:lvl1pPr>
          </a:lstStyle>
          <a:p>
            <a:fld id="{2AC27A5A-7290-4DE1-BA94-4BE8A8E57DCF}"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BAC020F-0CEB-46A9-8EA6-D4384D0EFD77}"/>
              </a:ext>
            </a:extLst>
          </p:cNvPr>
          <p:cNvSpPr txBox="1"/>
          <p:nvPr userDrawn="1"/>
        </p:nvSpPr>
        <p:spPr>
          <a:xfrm>
            <a:off x="437545" y="6429748"/>
            <a:ext cx="8220173"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kern="1200" dirty="0">
                <a:solidFill>
                  <a:srgbClr val="FFFFFF"/>
                </a:solidFill>
                <a:latin typeface="+mn-lt"/>
                <a:ea typeface="+mn-ea"/>
                <a:cs typeface="+mn-cs"/>
              </a:rPr>
              <a:t>Details on </a:t>
            </a:r>
            <a:r>
              <a:rPr lang="en-US" sz="1000" kern="1200" dirty="0" err="1">
                <a:solidFill>
                  <a:srgbClr val="FFFFFF"/>
                </a:solidFill>
                <a:latin typeface="+mn-lt"/>
                <a:ea typeface="+mn-ea"/>
                <a:cs typeface="+mn-cs"/>
              </a:rPr>
              <a:t>Github</a:t>
            </a:r>
            <a:r>
              <a:rPr lang="en-US" sz="1000" kern="1200" dirty="0">
                <a:solidFill>
                  <a:srgbClr val="FFFFFF"/>
                </a:solidFill>
                <a:latin typeface="+mn-lt"/>
                <a:ea typeface="+mn-ea"/>
                <a:cs typeface="+mn-cs"/>
              </a:rPr>
              <a:t>: </a:t>
            </a:r>
            <a:r>
              <a:rPr lang="en-US" sz="1000" dirty="0">
                <a:hlinkClick r:id="rId13"/>
              </a:rPr>
              <a:t>https://github.com/yukaabe/Data-Science-Projects-Portfolio-Repo/tree/master/Data%20Analysis%20Take%20Home%20Challenge%20Ultimate%20Technologies</a:t>
            </a:r>
            <a:endParaRPr lang="en-US" sz="100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000" dirty="0"/>
          </a:p>
          <a:p>
            <a:pPr marL="0" algn="l" defTabSz="457200" rtl="0" eaLnBrk="1" latinLnBrk="0" hangingPunct="1"/>
            <a:endParaRPr lang="en-US" sz="1000" kern="1200" dirty="0">
              <a:solidFill>
                <a:srgbClr val="FFFFFF"/>
              </a:solidFill>
              <a:latin typeface="+mn-lt"/>
              <a:ea typeface="+mn-ea"/>
              <a:cs typeface="+mn-cs"/>
            </a:endParaRPr>
          </a:p>
        </p:txBody>
      </p:sp>
    </p:spTree>
    <p:extLst>
      <p:ext uri="{BB962C8B-B14F-4D97-AF65-F5344CB8AC3E}">
        <p14:creationId xmlns:p14="http://schemas.microsoft.com/office/powerpoint/2010/main" val="22028405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yukaabe/Data-Science-Projects-Portfolio-Repo/tree/master/Data%20Analysis%20Take%20Home%20Challenge%20Ultimate%20Technologies"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2015C-16EF-4FF4-B8A1-EDBAC807A45F}"/>
              </a:ext>
            </a:extLst>
          </p:cNvPr>
          <p:cNvSpPr>
            <a:spLocks noGrp="1"/>
          </p:cNvSpPr>
          <p:nvPr>
            <p:ph type="ctrTitle"/>
          </p:nvPr>
        </p:nvSpPr>
        <p:spPr>
          <a:xfrm>
            <a:off x="1100051" y="636403"/>
            <a:ext cx="10058400" cy="3566160"/>
          </a:xfrm>
        </p:spPr>
        <p:txBody>
          <a:bodyPr>
            <a:normAutofit/>
          </a:bodyPr>
          <a:lstStyle/>
          <a:p>
            <a:r>
              <a:rPr lang="en-US" sz="6000" i="0" dirty="0"/>
              <a:t>Data Analysis</a:t>
            </a:r>
            <a:r>
              <a:rPr lang="en-US" sz="6000" dirty="0"/>
              <a:t> </a:t>
            </a:r>
            <a:r>
              <a:rPr lang="en-US" sz="6000" i="0" dirty="0"/>
              <a:t>Challenge</a:t>
            </a:r>
          </a:p>
        </p:txBody>
      </p:sp>
      <p:sp>
        <p:nvSpPr>
          <p:cNvPr id="3" name="Subtitle 2">
            <a:extLst>
              <a:ext uri="{FF2B5EF4-FFF2-40B4-BE49-F238E27FC236}">
                <a16:creationId xmlns:a16="http://schemas.microsoft.com/office/drawing/2014/main" id="{E0014284-B1AB-48D5-8887-52E8DC1C53CE}"/>
              </a:ext>
            </a:extLst>
          </p:cNvPr>
          <p:cNvSpPr>
            <a:spLocks noGrp="1"/>
          </p:cNvSpPr>
          <p:nvPr>
            <p:ph type="subTitle" idx="1"/>
          </p:nvPr>
        </p:nvSpPr>
        <p:spPr/>
        <p:txBody>
          <a:bodyPr>
            <a:normAutofit/>
          </a:bodyPr>
          <a:lstStyle/>
          <a:p>
            <a:r>
              <a:rPr lang="en-US" sz="2400" i="0" dirty="0"/>
              <a:t>Ultimate Technologies Inc.</a:t>
            </a:r>
            <a:endParaRPr lang="en-US" sz="2400" dirty="0"/>
          </a:p>
        </p:txBody>
      </p:sp>
      <p:sp>
        <p:nvSpPr>
          <p:cNvPr id="5" name="Footer Placeholder 4">
            <a:extLst>
              <a:ext uri="{FF2B5EF4-FFF2-40B4-BE49-F238E27FC236}">
                <a16:creationId xmlns:a16="http://schemas.microsoft.com/office/drawing/2014/main" id="{173252EF-8C27-422C-809B-40070DCF679D}"/>
              </a:ext>
            </a:extLst>
          </p:cNvPr>
          <p:cNvSpPr>
            <a:spLocks noGrp="1"/>
          </p:cNvSpPr>
          <p:nvPr>
            <p:ph type="ftr" sz="quarter" idx="11"/>
          </p:nvPr>
        </p:nvSpPr>
        <p:spPr/>
        <p:txBody>
          <a:bodyPr/>
          <a:lstStyle/>
          <a:p>
            <a:r>
              <a:rPr lang="en-US" dirty="0"/>
              <a:t>YUKA ABE</a:t>
            </a:r>
          </a:p>
        </p:txBody>
      </p:sp>
      <p:sp>
        <p:nvSpPr>
          <p:cNvPr id="6" name="Subtitle 2">
            <a:extLst>
              <a:ext uri="{FF2B5EF4-FFF2-40B4-BE49-F238E27FC236}">
                <a16:creationId xmlns:a16="http://schemas.microsoft.com/office/drawing/2014/main" id="{64459888-91F4-477B-A445-560DCDDDF848}"/>
              </a:ext>
            </a:extLst>
          </p:cNvPr>
          <p:cNvSpPr txBox="1">
            <a:spLocks/>
          </p:cNvSpPr>
          <p:nvPr/>
        </p:nvSpPr>
        <p:spPr>
          <a:xfrm>
            <a:off x="1100051" y="5017133"/>
            <a:ext cx="3551043" cy="34164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sz="1800" dirty="0"/>
              <a:t>Yuka Abe 3/30/2019</a:t>
            </a:r>
          </a:p>
        </p:txBody>
      </p:sp>
    </p:spTree>
    <p:extLst>
      <p:ext uri="{BB962C8B-B14F-4D97-AF65-F5344CB8AC3E}">
        <p14:creationId xmlns:p14="http://schemas.microsoft.com/office/powerpoint/2010/main" val="2877313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0728A-DF13-4684-B48C-3F59A0D6B494}"/>
              </a:ext>
            </a:extLst>
          </p:cNvPr>
          <p:cNvSpPr>
            <a:spLocks noGrp="1"/>
          </p:cNvSpPr>
          <p:nvPr>
            <p:ph type="title"/>
          </p:nvPr>
        </p:nvSpPr>
        <p:spPr/>
        <p:txBody>
          <a:bodyPr>
            <a:normAutofit/>
          </a:bodyPr>
          <a:lstStyle/>
          <a:p>
            <a:r>
              <a:rPr lang="en-US" sz="4000" dirty="0"/>
              <a:t>Part Two Challenge Background</a:t>
            </a:r>
          </a:p>
        </p:txBody>
      </p:sp>
      <p:sp>
        <p:nvSpPr>
          <p:cNvPr id="3" name="Content Placeholder 2">
            <a:extLst>
              <a:ext uri="{FF2B5EF4-FFF2-40B4-BE49-F238E27FC236}">
                <a16:creationId xmlns:a16="http://schemas.microsoft.com/office/drawing/2014/main" id="{8C1E063C-93A0-42B0-883A-0579E9AEE8C0}"/>
              </a:ext>
            </a:extLst>
          </p:cNvPr>
          <p:cNvSpPr>
            <a:spLocks noGrp="1"/>
          </p:cNvSpPr>
          <p:nvPr>
            <p:ph idx="1"/>
          </p:nvPr>
        </p:nvSpPr>
        <p:spPr>
          <a:xfrm>
            <a:off x="657442" y="2095126"/>
            <a:ext cx="4886832" cy="4398272"/>
          </a:xfrm>
        </p:spPr>
        <p:txBody>
          <a:bodyPr>
            <a:noAutofit/>
          </a:bodyPr>
          <a:lstStyle/>
          <a:p>
            <a:pPr>
              <a:buFont typeface="Arial" panose="020B0604020202020204" pitchFamily="34" charset="0"/>
              <a:buChar char="•"/>
            </a:pPr>
            <a:r>
              <a:rPr lang="en-US" sz="2200" b="1" dirty="0"/>
              <a:t>  Background information</a:t>
            </a:r>
          </a:p>
          <a:p>
            <a:pPr marL="292608" lvl="1" indent="0">
              <a:buNone/>
            </a:pPr>
            <a:r>
              <a:rPr lang="en-US" sz="2100" dirty="0"/>
              <a:t>The neighboring cities of Gotham and Metropolis have complementary circadian rhythms. However, a toll bridge, with a two ­way toll, between the two cities causes driver partners to tend to be exclusive to each city. The Ultimate managers of city operations for the two cities have proposed an experiment to encourage driver partners to be available in both cities, by reimbursing all toll costs.</a:t>
            </a:r>
          </a:p>
        </p:txBody>
      </p:sp>
      <p:pic>
        <p:nvPicPr>
          <p:cNvPr id="6146" name="Picture 2" descr="Image result for toll">
            <a:extLst>
              <a:ext uri="{FF2B5EF4-FFF2-40B4-BE49-F238E27FC236}">
                <a16:creationId xmlns:a16="http://schemas.microsoft.com/office/drawing/2014/main" id="{4C71FFB9-232B-4650-8326-5AEECA6A8B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3479" y="2095126"/>
            <a:ext cx="5302910" cy="3535273"/>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06F2A476-BE78-4EE1-AEDB-15DC1D590E73}"/>
              </a:ext>
            </a:extLst>
          </p:cNvPr>
          <p:cNvSpPr>
            <a:spLocks noGrp="1"/>
          </p:cNvSpPr>
          <p:nvPr>
            <p:ph type="ftr" sz="quarter" idx="11"/>
          </p:nvPr>
        </p:nvSpPr>
        <p:spPr/>
        <p:txBody>
          <a:bodyPr/>
          <a:lstStyle/>
          <a:p>
            <a:r>
              <a:rPr lang="en-US"/>
              <a:t>YUKA ABE</a:t>
            </a:r>
            <a:endParaRPr lang="en-US" dirty="0"/>
          </a:p>
        </p:txBody>
      </p:sp>
    </p:spTree>
    <p:extLst>
      <p:ext uri="{BB962C8B-B14F-4D97-AF65-F5344CB8AC3E}">
        <p14:creationId xmlns:p14="http://schemas.microsoft.com/office/powerpoint/2010/main" val="944253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0728A-DF13-4684-B48C-3F59A0D6B494}"/>
              </a:ext>
            </a:extLst>
          </p:cNvPr>
          <p:cNvSpPr>
            <a:spLocks noGrp="1"/>
          </p:cNvSpPr>
          <p:nvPr>
            <p:ph type="title"/>
          </p:nvPr>
        </p:nvSpPr>
        <p:spPr/>
        <p:txBody>
          <a:bodyPr>
            <a:normAutofit/>
          </a:bodyPr>
          <a:lstStyle/>
          <a:p>
            <a:r>
              <a:rPr lang="en-US" sz="4000" dirty="0"/>
              <a:t>Part Two Challenge Background</a:t>
            </a:r>
          </a:p>
        </p:txBody>
      </p:sp>
      <p:sp>
        <p:nvSpPr>
          <p:cNvPr id="3" name="Content Placeholder 2">
            <a:extLst>
              <a:ext uri="{FF2B5EF4-FFF2-40B4-BE49-F238E27FC236}">
                <a16:creationId xmlns:a16="http://schemas.microsoft.com/office/drawing/2014/main" id="{8C1E063C-93A0-42B0-883A-0579E9AEE8C0}"/>
              </a:ext>
            </a:extLst>
          </p:cNvPr>
          <p:cNvSpPr>
            <a:spLocks noGrp="1"/>
          </p:cNvSpPr>
          <p:nvPr>
            <p:ph idx="1"/>
          </p:nvPr>
        </p:nvSpPr>
        <p:spPr>
          <a:xfrm>
            <a:off x="981532" y="2459728"/>
            <a:ext cx="10558428" cy="4398272"/>
          </a:xfrm>
        </p:spPr>
        <p:txBody>
          <a:bodyPr>
            <a:noAutofit/>
          </a:bodyPr>
          <a:lstStyle/>
          <a:p>
            <a:pPr>
              <a:buFont typeface="Arial" panose="020B0604020202020204" pitchFamily="34" charset="0"/>
              <a:buChar char="•"/>
            </a:pPr>
            <a:r>
              <a:rPr lang="en-US" sz="2200" dirty="0"/>
              <a:t>  </a:t>
            </a:r>
            <a:r>
              <a:rPr lang="en-US" sz="2200" b="1" dirty="0"/>
              <a:t>Questions</a:t>
            </a:r>
            <a:r>
              <a:rPr lang="en-US" sz="2200" dirty="0"/>
              <a:t>:</a:t>
            </a:r>
          </a:p>
          <a:p>
            <a:pPr marL="658368" lvl="1" indent="-457200">
              <a:buFont typeface="+mj-lt"/>
              <a:buAutoNum type="arabicPeriod"/>
            </a:pPr>
            <a:r>
              <a:rPr lang="en-US" sz="2200" dirty="0"/>
              <a:t>What key measure of success will you choose of this experiment in encouraging driver partners to serve both cities, and why would you choose this metric?</a:t>
            </a:r>
          </a:p>
          <a:p>
            <a:pPr marL="658368" lvl="1" indent="-457200">
              <a:buFont typeface="+mj-lt"/>
              <a:buAutoNum type="arabicPeriod"/>
            </a:pPr>
            <a:r>
              <a:rPr lang="en-US" sz="2200" dirty="0"/>
              <a:t>Describe a practical experiment you would design to compare the effectiveness of the proposed change in relation to the key measure of success.</a:t>
            </a:r>
          </a:p>
          <a:p>
            <a:pPr marL="201168" lvl="1" indent="0">
              <a:buNone/>
            </a:pPr>
            <a:endParaRPr lang="en-US" sz="2000" dirty="0"/>
          </a:p>
          <a:p>
            <a:pPr lvl="1">
              <a:buFont typeface="Arial" panose="020B0604020202020204" pitchFamily="34" charset="0"/>
              <a:buChar char="•"/>
            </a:pPr>
            <a:endParaRPr lang="en-US" sz="2000" dirty="0"/>
          </a:p>
          <a:p>
            <a:pPr lvl="1">
              <a:buFont typeface="Arial" panose="020B0604020202020204" pitchFamily="34" charset="0"/>
              <a:buChar char="•"/>
            </a:pPr>
            <a:endParaRPr lang="en-US" sz="2000" dirty="0"/>
          </a:p>
          <a:p>
            <a:pPr lvl="1">
              <a:buFont typeface="Arial" panose="020B0604020202020204" pitchFamily="34" charset="0"/>
              <a:buChar char="•"/>
            </a:pPr>
            <a:endParaRPr lang="en-US" sz="2000" dirty="0"/>
          </a:p>
        </p:txBody>
      </p:sp>
      <p:sp>
        <p:nvSpPr>
          <p:cNvPr id="4" name="Footer Placeholder 3">
            <a:extLst>
              <a:ext uri="{FF2B5EF4-FFF2-40B4-BE49-F238E27FC236}">
                <a16:creationId xmlns:a16="http://schemas.microsoft.com/office/drawing/2014/main" id="{A8D3A49A-AF14-4530-BAA4-164E05D35A6A}"/>
              </a:ext>
            </a:extLst>
          </p:cNvPr>
          <p:cNvSpPr>
            <a:spLocks noGrp="1"/>
          </p:cNvSpPr>
          <p:nvPr>
            <p:ph type="ftr" sz="quarter" idx="11"/>
          </p:nvPr>
        </p:nvSpPr>
        <p:spPr/>
        <p:txBody>
          <a:bodyPr/>
          <a:lstStyle/>
          <a:p>
            <a:r>
              <a:rPr lang="en-US"/>
              <a:t>YUKA ABE</a:t>
            </a:r>
            <a:endParaRPr lang="en-US" dirty="0"/>
          </a:p>
        </p:txBody>
      </p:sp>
    </p:spTree>
    <p:extLst>
      <p:ext uri="{BB962C8B-B14F-4D97-AF65-F5344CB8AC3E}">
        <p14:creationId xmlns:p14="http://schemas.microsoft.com/office/powerpoint/2010/main" val="2244107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0728A-DF13-4684-B48C-3F59A0D6B494}"/>
              </a:ext>
            </a:extLst>
          </p:cNvPr>
          <p:cNvSpPr>
            <a:spLocks noGrp="1"/>
          </p:cNvSpPr>
          <p:nvPr>
            <p:ph type="title"/>
          </p:nvPr>
        </p:nvSpPr>
        <p:spPr/>
        <p:txBody>
          <a:bodyPr>
            <a:normAutofit/>
          </a:bodyPr>
          <a:lstStyle/>
          <a:p>
            <a:r>
              <a:rPr lang="en-US" sz="4000" dirty="0"/>
              <a:t>Solution: Key Metric</a:t>
            </a:r>
          </a:p>
        </p:txBody>
      </p:sp>
      <p:sp>
        <p:nvSpPr>
          <p:cNvPr id="3" name="Content Placeholder 2">
            <a:extLst>
              <a:ext uri="{FF2B5EF4-FFF2-40B4-BE49-F238E27FC236}">
                <a16:creationId xmlns:a16="http://schemas.microsoft.com/office/drawing/2014/main" id="{8C1E063C-93A0-42B0-883A-0579E9AEE8C0}"/>
              </a:ext>
            </a:extLst>
          </p:cNvPr>
          <p:cNvSpPr>
            <a:spLocks noGrp="1"/>
          </p:cNvSpPr>
          <p:nvPr>
            <p:ph idx="1"/>
          </p:nvPr>
        </p:nvSpPr>
        <p:spPr>
          <a:xfrm>
            <a:off x="1097281" y="2058364"/>
            <a:ext cx="4632188" cy="4039565"/>
          </a:xfrm>
        </p:spPr>
        <p:txBody>
          <a:bodyPr>
            <a:noAutofit/>
          </a:bodyPr>
          <a:lstStyle/>
          <a:p>
            <a:pPr>
              <a:buFont typeface="Arial" panose="020B0604020202020204" pitchFamily="34" charset="0"/>
              <a:buChar char="•"/>
            </a:pPr>
            <a:r>
              <a:rPr lang="en-US" sz="2200" dirty="0"/>
              <a:t>  </a:t>
            </a:r>
            <a:r>
              <a:rPr lang="en-US" sz="2200" b="1" dirty="0"/>
              <a:t>Key Metric: </a:t>
            </a:r>
            <a:r>
              <a:rPr lang="en-US" sz="2200" dirty="0"/>
              <a:t>Trip fulfillment rate in the other city by the driver partners working in these two cities</a:t>
            </a:r>
          </a:p>
          <a:p>
            <a:pPr>
              <a:buFont typeface="Arial" panose="020B0604020202020204" pitchFamily="34" charset="0"/>
              <a:buChar char="•"/>
            </a:pPr>
            <a:r>
              <a:rPr lang="en-US" sz="2200" dirty="0"/>
              <a:t>  Trip fulfillment Rate = # Trips fulfilled by driver partners in the other city / total # trips fulfilled by driver partners </a:t>
            </a:r>
          </a:p>
          <a:p>
            <a:pPr>
              <a:buFont typeface="Arial" panose="020B0604020202020204" pitchFamily="34" charset="0"/>
              <a:buChar char="•"/>
            </a:pPr>
            <a:r>
              <a:rPr lang="en-US" sz="2200" dirty="0"/>
              <a:t>  </a:t>
            </a:r>
            <a:r>
              <a:rPr lang="en-US" sz="2200" b="1" dirty="0"/>
              <a:t>Hypothesis: </a:t>
            </a:r>
            <a:r>
              <a:rPr lang="en-US" sz="2200" dirty="0"/>
              <a:t>After the new toll reimbursement policy gets rolled out, the probability of the driver partners to fulfill the trips in the other city will increase.</a:t>
            </a:r>
          </a:p>
          <a:p>
            <a:pPr marL="0" indent="0">
              <a:buNone/>
            </a:pPr>
            <a:endParaRPr lang="en-US" sz="2200" dirty="0"/>
          </a:p>
          <a:p>
            <a:pPr marL="201168" lvl="1" indent="0">
              <a:buNone/>
            </a:pPr>
            <a:endParaRPr lang="en-US" sz="2000" dirty="0"/>
          </a:p>
          <a:p>
            <a:pPr lvl="1">
              <a:buFont typeface="Arial" panose="020B0604020202020204" pitchFamily="34" charset="0"/>
              <a:buChar char="•"/>
            </a:pPr>
            <a:endParaRPr lang="en-US" sz="2000" dirty="0"/>
          </a:p>
          <a:p>
            <a:pPr lvl="1">
              <a:buFont typeface="Arial" panose="020B0604020202020204" pitchFamily="34" charset="0"/>
              <a:buChar char="•"/>
            </a:pPr>
            <a:endParaRPr lang="en-US" sz="2000" dirty="0"/>
          </a:p>
        </p:txBody>
      </p:sp>
      <p:pic>
        <p:nvPicPr>
          <p:cNvPr id="8194" name="Picture 2" descr="Image result for uber driver">
            <a:extLst>
              <a:ext uri="{FF2B5EF4-FFF2-40B4-BE49-F238E27FC236}">
                <a16:creationId xmlns:a16="http://schemas.microsoft.com/office/drawing/2014/main" id="{216D8F9F-D3C5-44F4-AA32-050B028029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0213" y="2774066"/>
            <a:ext cx="5216324" cy="2608162"/>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6074BBC2-D1DE-4DBF-BF85-B4159B46B191}"/>
              </a:ext>
            </a:extLst>
          </p:cNvPr>
          <p:cNvSpPr>
            <a:spLocks noGrp="1"/>
          </p:cNvSpPr>
          <p:nvPr>
            <p:ph type="ftr" sz="quarter" idx="11"/>
          </p:nvPr>
        </p:nvSpPr>
        <p:spPr/>
        <p:txBody>
          <a:bodyPr/>
          <a:lstStyle/>
          <a:p>
            <a:r>
              <a:rPr lang="en-US"/>
              <a:t>YUKA ABE</a:t>
            </a:r>
            <a:endParaRPr lang="en-US" dirty="0"/>
          </a:p>
        </p:txBody>
      </p:sp>
    </p:spTree>
    <p:extLst>
      <p:ext uri="{BB962C8B-B14F-4D97-AF65-F5344CB8AC3E}">
        <p14:creationId xmlns:p14="http://schemas.microsoft.com/office/powerpoint/2010/main" val="24526197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0728A-DF13-4684-B48C-3F59A0D6B494}"/>
              </a:ext>
            </a:extLst>
          </p:cNvPr>
          <p:cNvSpPr>
            <a:spLocks noGrp="1"/>
          </p:cNvSpPr>
          <p:nvPr>
            <p:ph type="title"/>
          </p:nvPr>
        </p:nvSpPr>
        <p:spPr/>
        <p:txBody>
          <a:bodyPr>
            <a:normAutofit/>
          </a:bodyPr>
          <a:lstStyle/>
          <a:p>
            <a:r>
              <a:rPr lang="en-US" sz="4000" dirty="0"/>
              <a:t>Solution: Test Design</a:t>
            </a:r>
          </a:p>
        </p:txBody>
      </p:sp>
      <p:sp>
        <p:nvSpPr>
          <p:cNvPr id="3" name="Content Placeholder 2">
            <a:extLst>
              <a:ext uri="{FF2B5EF4-FFF2-40B4-BE49-F238E27FC236}">
                <a16:creationId xmlns:a16="http://schemas.microsoft.com/office/drawing/2014/main" id="{8C1E063C-93A0-42B0-883A-0579E9AEE8C0}"/>
              </a:ext>
            </a:extLst>
          </p:cNvPr>
          <p:cNvSpPr>
            <a:spLocks noGrp="1"/>
          </p:cNvSpPr>
          <p:nvPr>
            <p:ph idx="1"/>
          </p:nvPr>
        </p:nvSpPr>
        <p:spPr>
          <a:xfrm>
            <a:off x="1215342" y="2019890"/>
            <a:ext cx="10120904" cy="3894773"/>
          </a:xfrm>
        </p:spPr>
        <p:txBody>
          <a:bodyPr>
            <a:noAutofit/>
          </a:bodyPr>
          <a:lstStyle/>
          <a:p>
            <a:pPr>
              <a:buFont typeface="Arial" panose="020B0604020202020204" pitchFamily="34" charset="0"/>
              <a:buChar char="•"/>
            </a:pPr>
            <a:r>
              <a:rPr lang="en-US" sz="2200" dirty="0"/>
              <a:t>  </a:t>
            </a:r>
            <a:r>
              <a:rPr lang="en-US" sz="2200" b="1" dirty="0"/>
              <a:t>A/B testing: </a:t>
            </a:r>
            <a:r>
              <a:rPr lang="en-US" sz="2200" dirty="0"/>
              <a:t>Pick two groups of driver partners working mostly in one of the cities.</a:t>
            </a:r>
            <a:br>
              <a:rPr lang="en-US" sz="2200" dirty="0"/>
            </a:br>
            <a:r>
              <a:rPr lang="en-US" sz="2200" dirty="0"/>
              <a:t>  (one as control, the other as experiment)</a:t>
            </a:r>
          </a:p>
          <a:p>
            <a:pPr>
              <a:buFont typeface="Arial" panose="020B0604020202020204" pitchFamily="34" charset="0"/>
              <a:buChar char="•"/>
            </a:pPr>
            <a:r>
              <a:rPr lang="en-US" sz="2200" b="1" dirty="0"/>
              <a:t>  The testing groups should meet with the following requirements:</a:t>
            </a:r>
          </a:p>
          <a:p>
            <a:pPr lvl="1">
              <a:buFont typeface="Arial" panose="020B0604020202020204" pitchFamily="34" charset="0"/>
              <a:buChar char="•"/>
            </a:pPr>
            <a:r>
              <a:rPr lang="en-US" sz="2000" dirty="0"/>
              <a:t>Usually active during peak hours of both cities</a:t>
            </a:r>
          </a:p>
          <a:p>
            <a:pPr lvl="1">
              <a:buFont typeface="Arial" panose="020B0604020202020204" pitchFamily="34" charset="0"/>
              <a:buChar char="•"/>
            </a:pPr>
            <a:r>
              <a:rPr lang="en-US" sz="2000" dirty="0"/>
              <a:t>Have similar weekly working hours and driving miles</a:t>
            </a:r>
          </a:p>
          <a:p>
            <a:pPr lvl="1">
              <a:buFont typeface="Arial" panose="020B0604020202020204" pitchFamily="34" charset="0"/>
              <a:buChar char="•"/>
            </a:pPr>
            <a:r>
              <a:rPr lang="en-US" sz="2000" dirty="0"/>
              <a:t>Each group should have a representative proportion of driver partners from both cities</a:t>
            </a:r>
          </a:p>
          <a:p>
            <a:pPr>
              <a:buFont typeface="Arial" panose="020B0604020202020204" pitchFamily="34" charset="0"/>
              <a:buChar char="•"/>
            </a:pPr>
            <a:r>
              <a:rPr lang="en-US" sz="2200" dirty="0"/>
              <a:t>  Control group will not receive reimbursement for toll fee. Experiment group will get notification on the new toll reimbursement policy.</a:t>
            </a:r>
          </a:p>
          <a:p>
            <a:pPr>
              <a:buFont typeface="Arial" panose="020B0604020202020204" pitchFamily="34" charset="0"/>
              <a:buChar char="•"/>
            </a:pPr>
            <a:r>
              <a:rPr lang="en-US" sz="2200" dirty="0"/>
              <a:t>  </a:t>
            </a:r>
            <a:r>
              <a:rPr lang="en-US" sz="2200" b="1" dirty="0"/>
              <a:t>A/A test: </a:t>
            </a:r>
            <a:r>
              <a:rPr lang="en-US" sz="2200" dirty="0"/>
              <a:t>Check if the key metric is robust enough before doing the test.</a:t>
            </a:r>
          </a:p>
          <a:p>
            <a:pPr>
              <a:buFont typeface="Arial" panose="020B0604020202020204" pitchFamily="34" charset="0"/>
              <a:buChar char="•"/>
            </a:pPr>
            <a:r>
              <a:rPr lang="en-US" sz="2200" dirty="0"/>
              <a:t>  </a:t>
            </a:r>
            <a:r>
              <a:rPr lang="en-US" sz="2200" b="1" dirty="0"/>
              <a:t>Test duration: </a:t>
            </a:r>
            <a:r>
              <a:rPr lang="en-US" sz="2200" dirty="0"/>
              <a:t>at least one month for driver partners to get adapted to the new policy.</a:t>
            </a:r>
          </a:p>
          <a:p>
            <a:pPr lvl="1">
              <a:buFont typeface="Arial" panose="020B0604020202020204" pitchFamily="34" charset="0"/>
              <a:buChar char="•"/>
            </a:pPr>
            <a:endParaRPr lang="en-US" dirty="0"/>
          </a:p>
          <a:p>
            <a:pPr lvl="1">
              <a:buFont typeface="Arial" panose="020B0604020202020204" pitchFamily="34" charset="0"/>
              <a:buChar char="•"/>
            </a:pPr>
            <a:endParaRPr lang="en-US" sz="2000" dirty="0"/>
          </a:p>
          <a:p>
            <a:pPr lvl="1">
              <a:buFont typeface="Arial" panose="020B0604020202020204" pitchFamily="34" charset="0"/>
              <a:buChar char="•"/>
            </a:pPr>
            <a:endParaRPr lang="en-US" sz="2000" dirty="0"/>
          </a:p>
          <a:p>
            <a:pPr lvl="1">
              <a:buFont typeface="Arial" panose="020B0604020202020204" pitchFamily="34" charset="0"/>
              <a:buChar char="•"/>
            </a:pPr>
            <a:endParaRPr lang="en-US" sz="2000" dirty="0"/>
          </a:p>
        </p:txBody>
      </p:sp>
      <p:sp>
        <p:nvSpPr>
          <p:cNvPr id="4" name="Footer Placeholder 3">
            <a:extLst>
              <a:ext uri="{FF2B5EF4-FFF2-40B4-BE49-F238E27FC236}">
                <a16:creationId xmlns:a16="http://schemas.microsoft.com/office/drawing/2014/main" id="{B3CA34A0-262B-46D9-81E7-1F3F7A4F3AF0}"/>
              </a:ext>
            </a:extLst>
          </p:cNvPr>
          <p:cNvSpPr>
            <a:spLocks noGrp="1"/>
          </p:cNvSpPr>
          <p:nvPr>
            <p:ph type="ftr" sz="quarter" idx="11"/>
          </p:nvPr>
        </p:nvSpPr>
        <p:spPr/>
        <p:txBody>
          <a:bodyPr/>
          <a:lstStyle/>
          <a:p>
            <a:r>
              <a:rPr lang="en-US"/>
              <a:t>YUKA ABE</a:t>
            </a:r>
            <a:endParaRPr lang="en-US" dirty="0"/>
          </a:p>
        </p:txBody>
      </p:sp>
    </p:spTree>
    <p:extLst>
      <p:ext uri="{BB962C8B-B14F-4D97-AF65-F5344CB8AC3E}">
        <p14:creationId xmlns:p14="http://schemas.microsoft.com/office/powerpoint/2010/main" val="42794013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0728A-DF13-4684-B48C-3F59A0D6B494}"/>
              </a:ext>
            </a:extLst>
          </p:cNvPr>
          <p:cNvSpPr>
            <a:spLocks noGrp="1"/>
          </p:cNvSpPr>
          <p:nvPr>
            <p:ph type="title"/>
          </p:nvPr>
        </p:nvSpPr>
        <p:spPr/>
        <p:txBody>
          <a:bodyPr>
            <a:normAutofit/>
          </a:bodyPr>
          <a:lstStyle/>
          <a:p>
            <a:r>
              <a:rPr lang="en-US" sz="4000" dirty="0"/>
              <a:t>Solution: Test Read &amp; Interpretation</a:t>
            </a:r>
          </a:p>
        </p:txBody>
      </p:sp>
      <p:sp>
        <p:nvSpPr>
          <p:cNvPr id="3" name="Content Placeholder 2">
            <a:extLst>
              <a:ext uri="{FF2B5EF4-FFF2-40B4-BE49-F238E27FC236}">
                <a16:creationId xmlns:a16="http://schemas.microsoft.com/office/drawing/2014/main" id="{8C1E063C-93A0-42B0-883A-0579E9AEE8C0}"/>
              </a:ext>
            </a:extLst>
          </p:cNvPr>
          <p:cNvSpPr>
            <a:spLocks noGrp="1"/>
          </p:cNvSpPr>
          <p:nvPr>
            <p:ph idx="1"/>
          </p:nvPr>
        </p:nvSpPr>
        <p:spPr>
          <a:xfrm>
            <a:off x="1189878" y="1846269"/>
            <a:ext cx="10308414" cy="3894773"/>
          </a:xfrm>
        </p:spPr>
        <p:txBody>
          <a:bodyPr>
            <a:noAutofit/>
          </a:bodyPr>
          <a:lstStyle/>
          <a:p>
            <a:pPr>
              <a:buFont typeface="Arial" panose="020B0604020202020204" pitchFamily="34" charset="0"/>
              <a:buChar char="•"/>
            </a:pPr>
            <a:r>
              <a:rPr lang="en-US" sz="2200" dirty="0"/>
              <a:t>  </a:t>
            </a:r>
            <a:r>
              <a:rPr lang="en-US" sz="2200" b="1" dirty="0"/>
              <a:t>Statistical test: </a:t>
            </a:r>
          </a:p>
          <a:p>
            <a:pPr lvl="1">
              <a:buFont typeface="Arial" panose="020B0604020202020204" pitchFamily="34" charset="0"/>
              <a:buChar char="•"/>
            </a:pPr>
            <a:r>
              <a:rPr lang="en-US" sz="2000" dirty="0"/>
              <a:t>Use Z test to compare fulfillment rate given the testing population is large enough</a:t>
            </a:r>
          </a:p>
          <a:p>
            <a:pPr lvl="1">
              <a:buFont typeface="Arial" panose="020B0604020202020204" pitchFamily="34" charset="0"/>
              <a:buChar char="•"/>
            </a:pPr>
            <a:r>
              <a:rPr lang="en-US" sz="2000" dirty="0"/>
              <a:t>Use One-tail test since we only care about whether the new change has positive effect</a:t>
            </a:r>
          </a:p>
          <a:p>
            <a:pPr>
              <a:buFont typeface="Arial" panose="020B0604020202020204" pitchFamily="34" charset="0"/>
              <a:buChar char="•"/>
            </a:pPr>
            <a:r>
              <a:rPr lang="en-US" sz="2200" dirty="0"/>
              <a:t> </a:t>
            </a:r>
            <a:r>
              <a:rPr lang="en-US" sz="2200" b="1" dirty="0"/>
              <a:t>Test result interpretation:</a:t>
            </a:r>
          </a:p>
          <a:p>
            <a:pPr lvl="1">
              <a:buFont typeface="Arial" panose="020B0604020202020204" pitchFamily="34" charset="0"/>
              <a:buChar char="•"/>
            </a:pPr>
            <a:r>
              <a:rPr lang="en-US" sz="2000" dirty="0"/>
              <a:t>Stats significant result: The policy is actually working. Keep ramping up the test</a:t>
            </a:r>
          </a:p>
          <a:p>
            <a:pPr lvl="1">
              <a:buFont typeface="Arial" panose="020B0604020202020204" pitchFamily="34" charset="0"/>
              <a:buChar char="•"/>
            </a:pPr>
            <a:r>
              <a:rPr lang="en-US" sz="2000" dirty="0"/>
              <a:t>No stats significant result: Post-test study/survey to get drivers’ feedback</a:t>
            </a:r>
          </a:p>
          <a:p>
            <a:pPr>
              <a:buFont typeface="Arial" panose="020B0604020202020204" pitchFamily="34" charset="0"/>
              <a:buChar char="•"/>
            </a:pPr>
            <a:r>
              <a:rPr lang="en-US" sz="2200" dirty="0"/>
              <a:t>  </a:t>
            </a:r>
            <a:r>
              <a:rPr lang="en-US" sz="2200" b="1" dirty="0"/>
              <a:t>Additional recommendations:</a:t>
            </a:r>
          </a:p>
          <a:p>
            <a:pPr lvl="1">
              <a:buFont typeface="Arial" panose="020B0604020202020204" pitchFamily="34" charset="0"/>
              <a:buChar char="•"/>
            </a:pPr>
            <a:r>
              <a:rPr lang="en-US" sz="2000" dirty="0"/>
              <a:t>Keep track of the actual demand fulfillment rate when ramping up the test to understand whether customers actually need extra supply for drivers outside of the city</a:t>
            </a:r>
          </a:p>
          <a:p>
            <a:pPr lvl="2">
              <a:buFont typeface="Arial" panose="020B0604020202020204" pitchFamily="34" charset="0"/>
              <a:buChar char="•"/>
            </a:pPr>
            <a:r>
              <a:rPr lang="en-US" sz="1600" dirty="0"/>
              <a:t>Demand fulfillment rate = # driver supply/ # requests made by customers in both cities.</a:t>
            </a:r>
          </a:p>
          <a:p>
            <a:pPr lvl="1">
              <a:buFont typeface="Arial" panose="020B0604020202020204" pitchFamily="34" charset="0"/>
              <a:buChar char="•"/>
            </a:pPr>
            <a:r>
              <a:rPr lang="en-US" sz="2000" dirty="0"/>
              <a:t>Track revenue driven by the change as opposed to the increase in cost to ensure the profitability of the new policy</a:t>
            </a:r>
          </a:p>
          <a:p>
            <a:pPr>
              <a:buFont typeface="Arial" panose="020B0604020202020204" pitchFamily="34" charset="0"/>
              <a:buChar char="•"/>
            </a:pPr>
            <a:endParaRPr lang="en-US" sz="2200" dirty="0"/>
          </a:p>
          <a:p>
            <a:pPr lvl="1">
              <a:buFont typeface="Arial" panose="020B0604020202020204" pitchFamily="34" charset="0"/>
              <a:buChar char="•"/>
            </a:pPr>
            <a:endParaRPr lang="en-US" dirty="0"/>
          </a:p>
          <a:p>
            <a:pPr lvl="1">
              <a:buFont typeface="Arial" panose="020B0604020202020204" pitchFamily="34" charset="0"/>
              <a:buChar char="•"/>
            </a:pPr>
            <a:endParaRPr lang="en-US" sz="2000" dirty="0"/>
          </a:p>
          <a:p>
            <a:pPr lvl="1">
              <a:buFont typeface="Arial" panose="020B0604020202020204" pitchFamily="34" charset="0"/>
              <a:buChar char="•"/>
            </a:pPr>
            <a:endParaRPr lang="en-US" sz="2000" dirty="0"/>
          </a:p>
          <a:p>
            <a:pPr lvl="1">
              <a:buFont typeface="Arial" panose="020B0604020202020204" pitchFamily="34" charset="0"/>
              <a:buChar char="•"/>
            </a:pPr>
            <a:endParaRPr lang="en-US" sz="2000" dirty="0"/>
          </a:p>
        </p:txBody>
      </p:sp>
      <p:sp>
        <p:nvSpPr>
          <p:cNvPr id="4" name="Footer Placeholder 3">
            <a:extLst>
              <a:ext uri="{FF2B5EF4-FFF2-40B4-BE49-F238E27FC236}">
                <a16:creationId xmlns:a16="http://schemas.microsoft.com/office/drawing/2014/main" id="{BFA547C1-8827-4E27-856F-E06D5CF79C1A}"/>
              </a:ext>
            </a:extLst>
          </p:cNvPr>
          <p:cNvSpPr>
            <a:spLocks noGrp="1"/>
          </p:cNvSpPr>
          <p:nvPr>
            <p:ph type="ftr" sz="quarter" idx="11"/>
          </p:nvPr>
        </p:nvSpPr>
        <p:spPr/>
        <p:txBody>
          <a:bodyPr/>
          <a:lstStyle/>
          <a:p>
            <a:r>
              <a:rPr lang="en-US"/>
              <a:t>YUKA ABE</a:t>
            </a:r>
            <a:endParaRPr lang="en-US" dirty="0"/>
          </a:p>
        </p:txBody>
      </p:sp>
    </p:spTree>
    <p:extLst>
      <p:ext uri="{BB962C8B-B14F-4D97-AF65-F5344CB8AC3E}">
        <p14:creationId xmlns:p14="http://schemas.microsoft.com/office/powerpoint/2010/main" val="1475620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2015C-16EF-4FF4-B8A1-EDBAC807A45F}"/>
              </a:ext>
            </a:extLst>
          </p:cNvPr>
          <p:cNvSpPr>
            <a:spLocks noGrp="1"/>
          </p:cNvSpPr>
          <p:nvPr>
            <p:ph type="ctrTitle"/>
          </p:nvPr>
        </p:nvSpPr>
        <p:spPr>
          <a:xfrm>
            <a:off x="1100051" y="636403"/>
            <a:ext cx="10058400" cy="3566160"/>
          </a:xfrm>
        </p:spPr>
        <p:txBody>
          <a:bodyPr>
            <a:normAutofit/>
          </a:bodyPr>
          <a:lstStyle/>
          <a:p>
            <a:r>
              <a:rPr lang="en-US" sz="4800" dirty="0"/>
              <a:t>Data Analysis Challenge: Part Three</a:t>
            </a:r>
            <a:endParaRPr lang="en-US" sz="4800" i="0" dirty="0"/>
          </a:p>
        </p:txBody>
      </p:sp>
      <p:sp>
        <p:nvSpPr>
          <p:cNvPr id="3" name="Subtitle 2">
            <a:extLst>
              <a:ext uri="{FF2B5EF4-FFF2-40B4-BE49-F238E27FC236}">
                <a16:creationId xmlns:a16="http://schemas.microsoft.com/office/drawing/2014/main" id="{E0014284-B1AB-48D5-8887-52E8DC1C53CE}"/>
              </a:ext>
            </a:extLst>
          </p:cNvPr>
          <p:cNvSpPr>
            <a:spLocks noGrp="1"/>
          </p:cNvSpPr>
          <p:nvPr>
            <p:ph type="subTitle" idx="1"/>
          </p:nvPr>
        </p:nvSpPr>
        <p:spPr/>
        <p:txBody>
          <a:bodyPr>
            <a:normAutofit/>
          </a:bodyPr>
          <a:lstStyle/>
          <a:p>
            <a:r>
              <a:rPr lang="en-US" sz="2000" dirty="0"/>
              <a:t>PREDICTIVE </a:t>
            </a:r>
            <a:r>
              <a:rPr lang="en-US" sz="2000" dirty="0" err="1"/>
              <a:t>mODELING</a:t>
            </a:r>
            <a:endParaRPr lang="en-US" sz="2000" dirty="0"/>
          </a:p>
          <a:p>
            <a:endParaRPr lang="en-US" sz="2000" dirty="0"/>
          </a:p>
        </p:txBody>
      </p:sp>
      <p:sp>
        <p:nvSpPr>
          <p:cNvPr id="4" name="Footer Placeholder 3">
            <a:extLst>
              <a:ext uri="{FF2B5EF4-FFF2-40B4-BE49-F238E27FC236}">
                <a16:creationId xmlns:a16="http://schemas.microsoft.com/office/drawing/2014/main" id="{661A7EEF-5953-4335-B8CE-B79E1D818791}"/>
              </a:ext>
            </a:extLst>
          </p:cNvPr>
          <p:cNvSpPr>
            <a:spLocks noGrp="1"/>
          </p:cNvSpPr>
          <p:nvPr>
            <p:ph type="ftr" sz="quarter" idx="11"/>
          </p:nvPr>
        </p:nvSpPr>
        <p:spPr/>
        <p:txBody>
          <a:bodyPr/>
          <a:lstStyle/>
          <a:p>
            <a:r>
              <a:rPr lang="en-US"/>
              <a:t>YUKA ABE</a:t>
            </a:r>
            <a:endParaRPr lang="en-US" dirty="0"/>
          </a:p>
        </p:txBody>
      </p:sp>
    </p:spTree>
    <p:extLst>
      <p:ext uri="{BB962C8B-B14F-4D97-AF65-F5344CB8AC3E}">
        <p14:creationId xmlns:p14="http://schemas.microsoft.com/office/powerpoint/2010/main" val="34205497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0728A-DF13-4684-B48C-3F59A0D6B494}"/>
              </a:ext>
            </a:extLst>
          </p:cNvPr>
          <p:cNvSpPr>
            <a:spLocks noGrp="1"/>
          </p:cNvSpPr>
          <p:nvPr>
            <p:ph type="title"/>
          </p:nvPr>
        </p:nvSpPr>
        <p:spPr/>
        <p:txBody>
          <a:bodyPr>
            <a:normAutofit/>
          </a:bodyPr>
          <a:lstStyle/>
          <a:p>
            <a:r>
              <a:rPr lang="en-US" sz="4000" dirty="0"/>
              <a:t>Part Three Challenge Background</a:t>
            </a:r>
          </a:p>
        </p:txBody>
      </p:sp>
      <p:sp>
        <p:nvSpPr>
          <p:cNvPr id="3" name="Content Placeholder 2">
            <a:extLst>
              <a:ext uri="{FF2B5EF4-FFF2-40B4-BE49-F238E27FC236}">
                <a16:creationId xmlns:a16="http://schemas.microsoft.com/office/drawing/2014/main" id="{8C1E063C-93A0-42B0-883A-0579E9AEE8C0}"/>
              </a:ext>
            </a:extLst>
          </p:cNvPr>
          <p:cNvSpPr>
            <a:spLocks noGrp="1"/>
          </p:cNvSpPr>
          <p:nvPr>
            <p:ph idx="1"/>
          </p:nvPr>
        </p:nvSpPr>
        <p:spPr>
          <a:xfrm>
            <a:off x="1097280" y="1869418"/>
            <a:ext cx="10593150" cy="3894773"/>
          </a:xfrm>
        </p:spPr>
        <p:txBody>
          <a:bodyPr>
            <a:noAutofit/>
          </a:bodyPr>
          <a:lstStyle/>
          <a:p>
            <a:pPr>
              <a:buFont typeface="Arial" panose="020B0604020202020204" pitchFamily="34" charset="0"/>
              <a:buChar char="•"/>
            </a:pPr>
            <a:r>
              <a:rPr lang="en-US" dirty="0"/>
              <a:t>  </a:t>
            </a:r>
            <a:r>
              <a:rPr lang="en-US" b="1" dirty="0"/>
              <a:t>Data provided: </a:t>
            </a:r>
            <a:r>
              <a:rPr lang="en-US" dirty="0"/>
              <a:t>Sample data of a cohort of users who signed up for an Ultimate account in January</a:t>
            </a:r>
          </a:p>
          <a:p>
            <a:pPr>
              <a:buFont typeface="Arial" panose="020B0604020202020204" pitchFamily="34" charset="0"/>
              <a:buChar char="•"/>
            </a:pPr>
            <a:r>
              <a:rPr lang="en-US" dirty="0"/>
              <a:t>  </a:t>
            </a:r>
            <a:r>
              <a:rPr lang="en-US" b="1" dirty="0"/>
              <a:t>Objective: </a:t>
            </a:r>
          </a:p>
          <a:p>
            <a:pPr lvl="1">
              <a:buFont typeface="Arial" panose="020B0604020202020204" pitchFamily="34" charset="0"/>
              <a:buChar char="•"/>
            </a:pPr>
            <a:r>
              <a:rPr lang="en-US" sz="2000" dirty="0"/>
              <a:t>Predict rider retention 6 months after users signed up </a:t>
            </a:r>
          </a:p>
          <a:p>
            <a:pPr lvl="1">
              <a:buFont typeface="Arial" panose="020B0604020202020204" pitchFamily="34" charset="0"/>
              <a:buChar char="•"/>
            </a:pPr>
            <a:r>
              <a:rPr lang="en-US" sz="2000" dirty="0"/>
              <a:t>Understand what factors are best predictors for retention</a:t>
            </a:r>
          </a:p>
          <a:p>
            <a:pPr lvl="1">
              <a:buFont typeface="Arial" panose="020B0604020202020204" pitchFamily="34" charset="0"/>
              <a:buChar char="•"/>
            </a:pPr>
            <a:r>
              <a:rPr lang="en-US" sz="2000" dirty="0"/>
              <a:t>Offer suggestions to operationalize the insights to help Ultimate</a:t>
            </a:r>
          </a:p>
          <a:p>
            <a:pPr>
              <a:buFont typeface="Arial" panose="020B0604020202020204" pitchFamily="34" charset="0"/>
              <a:buChar char="•"/>
            </a:pPr>
            <a:r>
              <a:rPr lang="en-US" dirty="0"/>
              <a:t>  </a:t>
            </a:r>
            <a:r>
              <a:rPr lang="en-US" b="1" dirty="0"/>
              <a:t>Definition of active user: </a:t>
            </a:r>
            <a:r>
              <a:rPr lang="en-US" dirty="0"/>
              <a:t>consider a user retained if they were “active” (i.e. took a trip) in the preceding 30 days</a:t>
            </a:r>
          </a:p>
          <a:p>
            <a:pPr>
              <a:buFont typeface="Arial" panose="020B0604020202020204" pitchFamily="34" charset="0"/>
              <a:buChar char="•"/>
            </a:pPr>
            <a:r>
              <a:rPr lang="en-US" dirty="0"/>
              <a:t>  </a:t>
            </a:r>
            <a:r>
              <a:rPr lang="en-US" b="1" dirty="0"/>
              <a:t>Deliverables: </a:t>
            </a:r>
          </a:p>
          <a:p>
            <a:pPr lvl="1">
              <a:buFont typeface="Arial" panose="020B0604020202020204" pitchFamily="34" charset="0"/>
              <a:buChar char="•"/>
            </a:pPr>
            <a:r>
              <a:rPr lang="en-US" sz="2000" dirty="0"/>
              <a:t>Build predictive model to determine whether a user will be active in their 6</a:t>
            </a:r>
            <a:r>
              <a:rPr lang="en-US" sz="2000" baseline="30000" dirty="0"/>
              <a:t>th</a:t>
            </a:r>
            <a:r>
              <a:rPr lang="en-US" sz="2000" dirty="0"/>
              <a:t> month on the system</a:t>
            </a:r>
          </a:p>
          <a:p>
            <a:pPr lvl="1">
              <a:buFont typeface="Arial" panose="020B0604020202020204" pitchFamily="34" charset="0"/>
              <a:buChar char="•"/>
            </a:pPr>
            <a:r>
              <a:rPr lang="en-US" sz="2000" dirty="0"/>
              <a:t>Discuss why you choose you approach and how valid your model is</a:t>
            </a:r>
          </a:p>
          <a:p>
            <a:pPr lvl="1">
              <a:buFont typeface="Arial" panose="020B0604020202020204" pitchFamily="34" charset="0"/>
              <a:buChar char="•"/>
            </a:pPr>
            <a:r>
              <a:rPr lang="en-US" sz="2000" dirty="0"/>
              <a:t>Leverage insights gained from model to improve its long-term rider retention</a:t>
            </a:r>
          </a:p>
          <a:p>
            <a:pPr lvl="1">
              <a:buFont typeface="Arial" panose="020B0604020202020204" pitchFamily="34" charset="0"/>
              <a:buChar char="•"/>
            </a:pPr>
            <a:endParaRPr lang="en-US" sz="2000" dirty="0"/>
          </a:p>
          <a:p>
            <a:pPr>
              <a:buFont typeface="Arial" panose="020B0604020202020204" pitchFamily="34" charset="0"/>
              <a:buChar char="•"/>
            </a:pPr>
            <a:endParaRPr lang="en-US" dirty="0"/>
          </a:p>
          <a:p>
            <a:pPr lvl="1">
              <a:buFont typeface="Arial" panose="020B0604020202020204" pitchFamily="34" charset="0"/>
              <a:buChar char="•"/>
            </a:pPr>
            <a:endParaRPr lang="en-US" sz="2000" dirty="0"/>
          </a:p>
          <a:p>
            <a:pPr lvl="1">
              <a:buFont typeface="Arial" panose="020B0604020202020204" pitchFamily="34" charset="0"/>
              <a:buChar char="•"/>
            </a:pPr>
            <a:endParaRPr lang="en-US" sz="2000" dirty="0"/>
          </a:p>
          <a:p>
            <a:pPr lvl="1">
              <a:buFont typeface="Arial" panose="020B0604020202020204" pitchFamily="34" charset="0"/>
              <a:buChar char="•"/>
            </a:pPr>
            <a:endParaRPr lang="en-US" sz="2000" dirty="0"/>
          </a:p>
          <a:p>
            <a:pPr lvl="1">
              <a:buFont typeface="Arial" panose="020B0604020202020204" pitchFamily="34" charset="0"/>
              <a:buChar char="•"/>
            </a:pPr>
            <a:endParaRPr lang="en-US" sz="2000" dirty="0"/>
          </a:p>
        </p:txBody>
      </p:sp>
      <p:sp>
        <p:nvSpPr>
          <p:cNvPr id="4" name="Footer Placeholder 3">
            <a:extLst>
              <a:ext uri="{FF2B5EF4-FFF2-40B4-BE49-F238E27FC236}">
                <a16:creationId xmlns:a16="http://schemas.microsoft.com/office/drawing/2014/main" id="{BFA547C1-8827-4E27-856F-E06D5CF79C1A}"/>
              </a:ext>
            </a:extLst>
          </p:cNvPr>
          <p:cNvSpPr>
            <a:spLocks noGrp="1"/>
          </p:cNvSpPr>
          <p:nvPr>
            <p:ph type="ftr" sz="quarter" idx="11"/>
          </p:nvPr>
        </p:nvSpPr>
        <p:spPr/>
        <p:txBody>
          <a:bodyPr/>
          <a:lstStyle/>
          <a:p>
            <a:r>
              <a:rPr lang="en-US"/>
              <a:t>YUKA ABE</a:t>
            </a:r>
            <a:endParaRPr lang="en-US" dirty="0"/>
          </a:p>
        </p:txBody>
      </p:sp>
    </p:spTree>
    <p:extLst>
      <p:ext uri="{BB962C8B-B14F-4D97-AF65-F5344CB8AC3E}">
        <p14:creationId xmlns:p14="http://schemas.microsoft.com/office/powerpoint/2010/main" val="465354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0728A-DF13-4684-B48C-3F59A0D6B494}"/>
              </a:ext>
            </a:extLst>
          </p:cNvPr>
          <p:cNvSpPr>
            <a:spLocks noGrp="1"/>
          </p:cNvSpPr>
          <p:nvPr>
            <p:ph type="title"/>
          </p:nvPr>
        </p:nvSpPr>
        <p:spPr/>
        <p:txBody>
          <a:bodyPr>
            <a:normAutofit/>
          </a:bodyPr>
          <a:lstStyle/>
          <a:p>
            <a:r>
              <a:rPr lang="en-US" sz="4000" dirty="0"/>
              <a:t>Part Three Challenge Background</a:t>
            </a:r>
          </a:p>
        </p:txBody>
      </p:sp>
      <p:sp>
        <p:nvSpPr>
          <p:cNvPr id="3" name="Content Placeholder 2">
            <a:extLst>
              <a:ext uri="{FF2B5EF4-FFF2-40B4-BE49-F238E27FC236}">
                <a16:creationId xmlns:a16="http://schemas.microsoft.com/office/drawing/2014/main" id="{8C1E063C-93A0-42B0-883A-0579E9AEE8C0}"/>
              </a:ext>
            </a:extLst>
          </p:cNvPr>
          <p:cNvSpPr>
            <a:spLocks noGrp="1"/>
          </p:cNvSpPr>
          <p:nvPr>
            <p:ph idx="1"/>
          </p:nvPr>
        </p:nvSpPr>
        <p:spPr>
          <a:xfrm>
            <a:off x="1189878" y="1869418"/>
            <a:ext cx="10593150" cy="3894773"/>
          </a:xfrm>
        </p:spPr>
        <p:txBody>
          <a:bodyPr>
            <a:noAutofit/>
          </a:bodyPr>
          <a:lstStyle/>
          <a:p>
            <a:pPr>
              <a:buFont typeface="Arial" panose="020B0604020202020204" pitchFamily="34" charset="0"/>
              <a:buChar char="•"/>
            </a:pPr>
            <a:r>
              <a:rPr lang="en-US" sz="2200" dirty="0"/>
              <a:t> </a:t>
            </a:r>
            <a:r>
              <a:rPr lang="en-US" sz="2200" b="1" dirty="0"/>
              <a:t>Data Description</a:t>
            </a:r>
            <a:endParaRPr lang="en-US" sz="2000" b="1" dirty="0"/>
          </a:p>
          <a:p>
            <a:pPr>
              <a:buFont typeface="Arial" panose="020B0604020202020204" pitchFamily="34" charset="0"/>
              <a:buChar char="•"/>
            </a:pPr>
            <a:endParaRPr lang="en-US" sz="2200" dirty="0"/>
          </a:p>
          <a:p>
            <a:pPr lvl="1">
              <a:buFont typeface="Arial" panose="020B0604020202020204" pitchFamily="34" charset="0"/>
              <a:buChar char="•"/>
            </a:pPr>
            <a:endParaRPr lang="en-US" dirty="0"/>
          </a:p>
          <a:p>
            <a:pPr lvl="1">
              <a:buFont typeface="Arial" panose="020B0604020202020204" pitchFamily="34" charset="0"/>
              <a:buChar char="•"/>
            </a:pPr>
            <a:endParaRPr lang="en-US" sz="2000" dirty="0"/>
          </a:p>
          <a:p>
            <a:pPr lvl="1">
              <a:buFont typeface="Arial" panose="020B0604020202020204" pitchFamily="34" charset="0"/>
              <a:buChar char="•"/>
            </a:pPr>
            <a:endParaRPr lang="en-US" sz="2000" dirty="0"/>
          </a:p>
          <a:p>
            <a:pPr lvl="1">
              <a:buFont typeface="Arial" panose="020B0604020202020204" pitchFamily="34" charset="0"/>
              <a:buChar char="•"/>
            </a:pPr>
            <a:endParaRPr lang="en-US" sz="2000" dirty="0"/>
          </a:p>
        </p:txBody>
      </p:sp>
      <p:sp>
        <p:nvSpPr>
          <p:cNvPr id="4" name="Footer Placeholder 3">
            <a:extLst>
              <a:ext uri="{FF2B5EF4-FFF2-40B4-BE49-F238E27FC236}">
                <a16:creationId xmlns:a16="http://schemas.microsoft.com/office/drawing/2014/main" id="{BFA547C1-8827-4E27-856F-E06D5CF79C1A}"/>
              </a:ext>
            </a:extLst>
          </p:cNvPr>
          <p:cNvSpPr>
            <a:spLocks noGrp="1"/>
          </p:cNvSpPr>
          <p:nvPr>
            <p:ph type="ftr" sz="quarter" idx="11"/>
          </p:nvPr>
        </p:nvSpPr>
        <p:spPr/>
        <p:txBody>
          <a:bodyPr/>
          <a:lstStyle/>
          <a:p>
            <a:r>
              <a:rPr lang="en-US"/>
              <a:t>YUKA ABE</a:t>
            </a:r>
            <a:endParaRPr lang="en-US" dirty="0"/>
          </a:p>
        </p:txBody>
      </p:sp>
      <p:pic>
        <p:nvPicPr>
          <p:cNvPr id="5" name="Picture 4">
            <a:extLst>
              <a:ext uri="{FF2B5EF4-FFF2-40B4-BE49-F238E27FC236}">
                <a16:creationId xmlns:a16="http://schemas.microsoft.com/office/drawing/2014/main" id="{1BC22360-8191-4DD5-B6AC-65BD712A17EA}"/>
              </a:ext>
            </a:extLst>
          </p:cNvPr>
          <p:cNvPicPr>
            <a:picLocks noChangeAspect="1"/>
          </p:cNvPicPr>
          <p:nvPr/>
        </p:nvPicPr>
        <p:blipFill>
          <a:blip r:embed="rId3"/>
          <a:stretch>
            <a:fillRect/>
          </a:stretch>
        </p:blipFill>
        <p:spPr>
          <a:xfrm>
            <a:off x="1097279" y="2261012"/>
            <a:ext cx="7757353" cy="3724228"/>
          </a:xfrm>
          <a:prstGeom prst="rect">
            <a:avLst/>
          </a:prstGeom>
        </p:spPr>
      </p:pic>
    </p:spTree>
    <p:extLst>
      <p:ext uri="{BB962C8B-B14F-4D97-AF65-F5344CB8AC3E}">
        <p14:creationId xmlns:p14="http://schemas.microsoft.com/office/powerpoint/2010/main" val="1110271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0728A-DF13-4684-B48C-3F59A0D6B494}"/>
              </a:ext>
            </a:extLst>
          </p:cNvPr>
          <p:cNvSpPr>
            <a:spLocks noGrp="1"/>
          </p:cNvSpPr>
          <p:nvPr>
            <p:ph type="title"/>
          </p:nvPr>
        </p:nvSpPr>
        <p:spPr/>
        <p:txBody>
          <a:bodyPr>
            <a:normAutofit/>
          </a:bodyPr>
          <a:lstStyle/>
          <a:p>
            <a:r>
              <a:rPr lang="en-US" sz="4000" dirty="0"/>
              <a:t>Solution: Exploratory Data Analysis</a:t>
            </a:r>
          </a:p>
        </p:txBody>
      </p:sp>
      <p:pic>
        <p:nvPicPr>
          <p:cNvPr id="6" name="Content Placeholder 5">
            <a:extLst>
              <a:ext uri="{FF2B5EF4-FFF2-40B4-BE49-F238E27FC236}">
                <a16:creationId xmlns:a16="http://schemas.microsoft.com/office/drawing/2014/main" id="{A530699B-C169-4907-8EF4-5BF35BF970C5}"/>
              </a:ext>
            </a:extLst>
          </p:cNvPr>
          <p:cNvPicPr>
            <a:picLocks noGrp="1" noChangeAspect="1"/>
          </p:cNvPicPr>
          <p:nvPr>
            <p:ph idx="1"/>
          </p:nvPr>
        </p:nvPicPr>
        <p:blipFill>
          <a:blip r:embed="rId3"/>
          <a:stretch>
            <a:fillRect/>
          </a:stretch>
        </p:blipFill>
        <p:spPr>
          <a:xfrm>
            <a:off x="972661" y="2723979"/>
            <a:ext cx="10307637" cy="3550815"/>
          </a:xfrm>
          <a:prstGeom prst="rect">
            <a:avLst/>
          </a:prstGeom>
        </p:spPr>
      </p:pic>
      <p:sp>
        <p:nvSpPr>
          <p:cNvPr id="4" name="Footer Placeholder 3">
            <a:extLst>
              <a:ext uri="{FF2B5EF4-FFF2-40B4-BE49-F238E27FC236}">
                <a16:creationId xmlns:a16="http://schemas.microsoft.com/office/drawing/2014/main" id="{BFA547C1-8827-4E27-856F-E06D5CF79C1A}"/>
              </a:ext>
            </a:extLst>
          </p:cNvPr>
          <p:cNvSpPr>
            <a:spLocks noGrp="1"/>
          </p:cNvSpPr>
          <p:nvPr>
            <p:ph type="ftr" sz="quarter" idx="11"/>
          </p:nvPr>
        </p:nvSpPr>
        <p:spPr/>
        <p:txBody>
          <a:bodyPr/>
          <a:lstStyle/>
          <a:p>
            <a:r>
              <a:rPr lang="en-US"/>
              <a:t>YUKA ABE</a:t>
            </a:r>
            <a:endParaRPr lang="en-US" dirty="0"/>
          </a:p>
        </p:txBody>
      </p:sp>
      <p:sp>
        <p:nvSpPr>
          <p:cNvPr id="7" name="Content Placeholder 2">
            <a:extLst>
              <a:ext uri="{FF2B5EF4-FFF2-40B4-BE49-F238E27FC236}">
                <a16:creationId xmlns:a16="http://schemas.microsoft.com/office/drawing/2014/main" id="{4F39641B-824C-48CD-AAE1-0052229237C7}"/>
              </a:ext>
            </a:extLst>
          </p:cNvPr>
          <p:cNvSpPr txBox="1">
            <a:spLocks/>
          </p:cNvSpPr>
          <p:nvPr/>
        </p:nvSpPr>
        <p:spPr>
          <a:xfrm>
            <a:off x="1097280" y="1922351"/>
            <a:ext cx="10593150" cy="3894773"/>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dirty="0"/>
              <a:t>  Users who signed up in King's landing are more likely to be retained. </a:t>
            </a:r>
          </a:p>
          <a:p>
            <a:pPr>
              <a:buFont typeface="Arial" panose="020B0604020202020204" pitchFamily="34" charset="0"/>
              <a:buChar char="•"/>
            </a:pPr>
            <a:endParaRPr lang="en-US" sz="2200" dirty="0"/>
          </a:p>
          <a:p>
            <a:pPr lvl="1">
              <a:buFont typeface="Arial" panose="020B0604020202020204" pitchFamily="34" charset="0"/>
              <a:buChar char="•"/>
            </a:pPr>
            <a:endParaRPr lang="en-US" dirty="0"/>
          </a:p>
          <a:p>
            <a:pPr lvl="1">
              <a:buFont typeface="Arial" panose="020B0604020202020204" pitchFamily="34" charset="0"/>
              <a:buChar char="•"/>
            </a:pPr>
            <a:endParaRPr lang="en-US" sz="2000" dirty="0"/>
          </a:p>
          <a:p>
            <a:pPr lvl="1">
              <a:buFont typeface="Arial" panose="020B0604020202020204" pitchFamily="34" charset="0"/>
              <a:buChar char="•"/>
            </a:pPr>
            <a:endParaRPr lang="en-US" sz="2000" dirty="0"/>
          </a:p>
          <a:p>
            <a:pPr lvl="1">
              <a:buFont typeface="Arial" panose="020B0604020202020204" pitchFamily="34" charset="0"/>
              <a:buChar char="•"/>
            </a:pPr>
            <a:endParaRPr lang="en-US" sz="2000" dirty="0"/>
          </a:p>
        </p:txBody>
      </p:sp>
    </p:spTree>
    <p:extLst>
      <p:ext uri="{BB962C8B-B14F-4D97-AF65-F5344CB8AC3E}">
        <p14:creationId xmlns:p14="http://schemas.microsoft.com/office/powerpoint/2010/main" val="4174383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0728A-DF13-4684-B48C-3F59A0D6B494}"/>
              </a:ext>
            </a:extLst>
          </p:cNvPr>
          <p:cNvSpPr>
            <a:spLocks noGrp="1"/>
          </p:cNvSpPr>
          <p:nvPr>
            <p:ph type="title"/>
          </p:nvPr>
        </p:nvSpPr>
        <p:spPr/>
        <p:txBody>
          <a:bodyPr>
            <a:normAutofit/>
          </a:bodyPr>
          <a:lstStyle/>
          <a:p>
            <a:r>
              <a:rPr lang="en-US" sz="4000" dirty="0"/>
              <a:t>Solution: Exploratory Data Analysis</a:t>
            </a:r>
          </a:p>
        </p:txBody>
      </p:sp>
      <p:sp>
        <p:nvSpPr>
          <p:cNvPr id="4" name="Footer Placeholder 3">
            <a:extLst>
              <a:ext uri="{FF2B5EF4-FFF2-40B4-BE49-F238E27FC236}">
                <a16:creationId xmlns:a16="http://schemas.microsoft.com/office/drawing/2014/main" id="{BFA547C1-8827-4E27-856F-E06D5CF79C1A}"/>
              </a:ext>
            </a:extLst>
          </p:cNvPr>
          <p:cNvSpPr>
            <a:spLocks noGrp="1"/>
          </p:cNvSpPr>
          <p:nvPr>
            <p:ph type="ftr" sz="quarter" idx="11"/>
          </p:nvPr>
        </p:nvSpPr>
        <p:spPr/>
        <p:txBody>
          <a:bodyPr/>
          <a:lstStyle/>
          <a:p>
            <a:r>
              <a:rPr lang="en-US"/>
              <a:t>YUKA ABE</a:t>
            </a:r>
            <a:endParaRPr lang="en-US" dirty="0"/>
          </a:p>
        </p:txBody>
      </p:sp>
      <p:sp>
        <p:nvSpPr>
          <p:cNvPr id="7" name="Content Placeholder 2">
            <a:extLst>
              <a:ext uri="{FF2B5EF4-FFF2-40B4-BE49-F238E27FC236}">
                <a16:creationId xmlns:a16="http://schemas.microsoft.com/office/drawing/2014/main" id="{4F39641B-824C-48CD-AAE1-0052229237C7}"/>
              </a:ext>
            </a:extLst>
          </p:cNvPr>
          <p:cNvSpPr txBox="1">
            <a:spLocks/>
          </p:cNvSpPr>
          <p:nvPr/>
        </p:nvSpPr>
        <p:spPr>
          <a:xfrm>
            <a:off x="1097280" y="1922351"/>
            <a:ext cx="10593150" cy="3894773"/>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dirty="0"/>
              <a:t> Android users are less likely to be active users after 6 months.</a:t>
            </a:r>
          </a:p>
          <a:p>
            <a:pPr lvl="1">
              <a:buFont typeface="Arial" panose="020B0604020202020204" pitchFamily="34" charset="0"/>
              <a:buChar char="•"/>
            </a:pPr>
            <a:endParaRPr lang="en-US" dirty="0"/>
          </a:p>
          <a:p>
            <a:pPr lvl="1">
              <a:buFont typeface="Arial" panose="020B0604020202020204" pitchFamily="34" charset="0"/>
              <a:buChar char="•"/>
            </a:pPr>
            <a:endParaRPr lang="en-US" sz="2000" dirty="0"/>
          </a:p>
          <a:p>
            <a:pPr lvl="1">
              <a:buFont typeface="Arial" panose="020B0604020202020204" pitchFamily="34" charset="0"/>
              <a:buChar char="•"/>
            </a:pPr>
            <a:endParaRPr lang="en-US" sz="2000" dirty="0"/>
          </a:p>
          <a:p>
            <a:pPr lvl="1">
              <a:buFont typeface="Arial" panose="020B0604020202020204" pitchFamily="34" charset="0"/>
              <a:buChar char="•"/>
            </a:pPr>
            <a:endParaRPr lang="en-US" sz="2000" dirty="0"/>
          </a:p>
        </p:txBody>
      </p:sp>
      <p:pic>
        <p:nvPicPr>
          <p:cNvPr id="9" name="Picture 8">
            <a:extLst>
              <a:ext uri="{FF2B5EF4-FFF2-40B4-BE49-F238E27FC236}">
                <a16:creationId xmlns:a16="http://schemas.microsoft.com/office/drawing/2014/main" id="{508B1E90-001A-4B74-8226-DC486DA879B5}"/>
              </a:ext>
            </a:extLst>
          </p:cNvPr>
          <p:cNvPicPr>
            <a:picLocks noChangeAspect="1"/>
          </p:cNvPicPr>
          <p:nvPr/>
        </p:nvPicPr>
        <p:blipFill>
          <a:blip r:embed="rId3"/>
          <a:stretch>
            <a:fillRect/>
          </a:stretch>
        </p:blipFill>
        <p:spPr>
          <a:xfrm>
            <a:off x="1092113" y="2569047"/>
            <a:ext cx="10063567" cy="3735078"/>
          </a:xfrm>
          <a:prstGeom prst="rect">
            <a:avLst/>
          </a:prstGeom>
        </p:spPr>
      </p:pic>
    </p:spTree>
    <p:extLst>
      <p:ext uri="{BB962C8B-B14F-4D97-AF65-F5344CB8AC3E}">
        <p14:creationId xmlns:p14="http://schemas.microsoft.com/office/powerpoint/2010/main" val="1539636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0728A-DF13-4684-B48C-3F59A0D6B494}"/>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8C1E063C-93A0-42B0-883A-0579E9AEE8C0}"/>
              </a:ext>
            </a:extLst>
          </p:cNvPr>
          <p:cNvSpPr>
            <a:spLocks noGrp="1"/>
          </p:cNvSpPr>
          <p:nvPr>
            <p:ph idx="1"/>
          </p:nvPr>
        </p:nvSpPr>
        <p:spPr>
          <a:xfrm>
            <a:off x="1351922" y="2178014"/>
            <a:ext cx="4678488" cy="3204213"/>
          </a:xfrm>
        </p:spPr>
        <p:txBody>
          <a:bodyPr>
            <a:noAutofit/>
          </a:bodyPr>
          <a:lstStyle/>
          <a:p>
            <a:r>
              <a:rPr lang="en-US" sz="2400" dirty="0"/>
              <a:t>Ultimate Technologies Inc. is an American worldwide online transportation network company that has disrupted the taxi and logistics industry and is a prestigious companies to work at. This challenge has been adapted from an actual Ultimate Inc. data science challenge.</a:t>
            </a:r>
          </a:p>
        </p:txBody>
      </p:sp>
      <p:pic>
        <p:nvPicPr>
          <p:cNvPr id="1026" name="Picture 2" descr="Image result for taxi">
            <a:extLst>
              <a:ext uri="{FF2B5EF4-FFF2-40B4-BE49-F238E27FC236}">
                <a16:creationId xmlns:a16="http://schemas.microsoft.com/office/drawing/2014/main" id="{04C58841-AF07-43DE-95C3-E5CC05A89D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5996" y="2194390"/>
            <a:ext cx="4179414" cy="3099050"/>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7B278113-A83D-42B3-BCF4-7BBF84B9029F}"/>
              </a:ext>
            </a:extLst>
          </p:cNvPr>
          <p:cNvSpPr>
            <a:spLocks noGrp="1"/>
          </p:cNvSpPr>
          <p:nvPr>
            <p:ph type="ftr" sz="quarter" idx="11"/>
          </p:nvPr>
        </p:nvSpPr>
        <p:spPr/>
        <p:txBody>
          <a:bodyPr/>
          <a:lstStyle/>
          <a:p>
            <a:r>
              <a:rPr lang="en-US"/>
              <a:t>YUKA ABE</a:t>
            </a:r>
            <a:endParaRPr lang="en-US" dirty="0"/>
          </a:p>
        </p:txBody>
      </p:sp>
    </p:spTree>
    <p:extLst>
      <p:ext uri="{BB962C8B-B14F-4D97-AF65-F5344CB8AC3E}">
        <p14:creationId xmlns:p14="http://schemas.microsoft.com/office/powerpoint/2010/main" val="4251566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0728A-DF13-4684-B48C-3F59A0D6B494}"/>
              </a:ext>
            </a:extLst>
          </p:cNvPr>
          <p:cNvSpPr>
            <a:spLocks noGrp="1"/>
          </p:cNvSpPr>
          <p:nvPr>
            <p:ph type="title"/>
          </p:nvPr>
        </p:nvSpPr>
        <p:spPr/>
        <p:txBody>
          <a:bodyPr>
            <a:normAutofit/>
          </a:bodyPr>
          <a:lstStyle/>
          <a:p>
            <a:r>
              <a:rPr lang="en-US" sz="4000" dirty="0"/>
              <a:t>Solution: Exploratory Data Analysis</a:t>
            </a:r>
          </a:p>
        </p:txBody>
      </p:sp>
      <p:sp>
        <p:nvSpPr>
          <p:cNvPr id="4" name="Footer Placeholder 3">
            <a:extLst>
              <a:ext uri="{FF2B5EF4-FFF2-40B4-BE49-F238E27FC236}">
                <a16:creationId xmlns:a16="http://schemas.microsoft.com/office/drawing/2014/main" id="{BFA547C1-8827-4E27-856F-E06D5CF79C1A}"/>
              </a:ext>
            </a:extLst>
          </p:cNvPr>
          <p:cNvSpPr>
            <a:spLocks noGrp="1"/>
          </p:cNvSpPr>
          <p:nvPr>
            <p:ph type="ftr" sz="quarter" idx="11"/>
          </p:nvPr>
        </p:nvSpPr>
        <p:spPr/>
        <p:txBody>
          <a:bodyPr/>
          <a:lstStyle/>
          <a:p>
            <a:r>
              <a:rPr lang="en-US"/>
              <a:t>YUKA ABE</a:t>
            </a:r>
            <a:endParaRPr lang="en-US" dirty="0"/>
          </a:p>
        </p:txBody>
      </p:sp>
      <p:sp>
        <p:nvSpPr>
          <p:cNvPr id="7" name="Content Placeholder 2">
            <a:extLst>
              <a:ext uri="{FF2B5EF4-FFF2-40B4-BE49-F238E27FC236}">
                <a16:creationId xmlns:a16="http://schemas.microsoft.com/office/drawing/2014/main" id="{4F39641B-824C-48CD-AAE1-0052229237C7}"/>
              </a:ext>
            </a:extLst>
          </p:cNvPr>
          <p:cNvSpPr txBox="1">
            <a:spLocks/>
          </p:cNvSpPr>
          <p:nvPr/>
        </p:nvSpPr>
        <p:spPr>
          <a:xfrm>
            <a:off x="1097280" y="1922351"/>
            <a:ext cx="10593150" cy="3894773"/>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dirty="0"/>
              <a:t>  Users who did not take an Ultimate Black in their first 30 days are less likely to be retained users.</a:t>
            </a:r>
          </a:p>
          <a:p>
            <a:pPr lvl="1">
              <a:buFont typeface="Arial" panose="020B0604020202020204" pitchFamily="34" charset="0"/>
              <a:buChar char="•"/>
            </a:pPr>
            <a:endParaRPr lang="en-US" dirty="0"/>
          </a:p>
          <a:p>
            <a:pPr lvl="1">
              <a:buFont typeface="Arial" panose="020B0604020202020204" pitchFamily="34" charset="0"/>
              <a:buChar char="•"/>
            </a:pPr>
            <a:endParaRPr lang="en-US" sz="2000" dirty="0"/>
          </a:p>
          <a:p>
            <a:pPr lvl="1">
              <a:buFont typeface="Arial" panose="020B0604020202020204" pitchFamily="34" charset="0"/>
              <a:buChar char="•"/>
            </a:pPr>
            <a:endParaRPr lang="en-US" sz="2000" dirty="0"/>
          </a:p>
          <a:p>
            <a:pPr lvl="1">
              <a:buFont typeface="Arial" panose="020B0604020202020204" pitchFamily="34" charset="0"/>
              <a:buChar char="•"/>
            </a:pPr>
            <a:endParaRPr lang="en-US" sz="2000" dirty="0"/>
          </a:p>
        </p:txBody>
      </p:sp>
      <p:pic>
        <p:nvPicPr>
          <p:cNvPr id="9" name="Picture 8">
            <a:extLst>
              <a:ext uri="{FF2B5EF4-FFF2-40B4-BE49-F238E27FC236}">
                <a16:creationId xmlns:a16="http://schemas.microsoft.com/office/drawing/2014/main" id="{DC453075-3FF0-4FEB-AF76-7DBCFAC949EA}"/>
              </a:ext>
            </a:extLst>
          </p:cNvPr>
          <p:cNvPicPr>
            <a:picLocks noChangeAspect="1"/>
          </p:cNvPicPr>
          <p:nvPr/>
        </p:nvPicPr>
        <p:blipFill>
          <a:blip r:embed="rId3"/>
          <a:stretch>
            <a:fillRect/>
          </a:stretch>
        </p:blipFill>
        <p:spPr>
          <a:xfrm>
            <a:off x="1222672" y="2380021"/>
            <a:ext cx="10129446" cy="3764801"/>
          </a:xfrm>
          <a:prstGeom prst="rect">
            <a:avLst/>
          </a:prstGeom>
        </p:spPr>
      </p:pic>
    </p:spTree>
    <p:extLst>
      <p:ext uri="{BB962C8B-B14F-4D97-AF65-F5344CB8AC3E}">
        <p14:creationId xmlns:p14="http://schemas.microsoft.com/office/powerpoint/2010/main" val="35989966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0728A-DF13-4684-B48C-3F59A0D6B494}"/>
              </a:ext>
            </a:extLst>
          </p:cNvPr>
          <p:cNvSpPr>
            <a:spLocks noGrp="1"/>
          </p:cNvSpPr>
          <p:nvPr>
            <p:ph type="title"/>
          </p:nvPr>
        </p:nvSpPr>
        <p:spPr/>
        <p:txBody>
          <a:bodyPr>
            <a:normAutofit/>
          </a:bodyPr>
          <a:lstStyle/>
          <a:p>
            <a:r>
              <a:rPr lang="en-US" sz="4000" dirty="0"/>
              <a:t>Solution: Exploratory Data Analysis</a:t>
            </a:r>
          </a:p>
        </p:txBody>
      </p:sp>
      <p:sp>
        <p:nvSpPr>
          <p:cNvPr id="4" name="Footer Placeholder 3">
            <a:extLst>
              <a:ext uri="{FF2B5EF4-FFF2-40B4-BE49-F238E27FC236}">
                <a16:creationId xmlns:a16="http://schemas.microsoft.com/office/drawing/2014/main" id="{BFA547C1-8827-4E27-856F-E06D5CF79C1A}"/>
              </a:ext>
            </a:extLst>
          </p:cNvPr>
          <p:cNvSpPr>
            <a:spLocks noGrp="1"/>
          </p:cNvSpPr>
          <p:nvPr>
            <p:ph type="ftr" sz="quarter" idx="11"/>
          </p:nvPr>
        </p:nvSpPr>
        <p:spPr/>
        <p:txBody>
          <a:bodyPr/>
          <a:lstStyle/>
          <a:p>
            <a:r>
              <a:rPr lang="en-US"/>
              <a:t>YUKA ABE</a:t>
            </a:r>
            <a:endParaRPr lang="en-US" dirty="0"/>
          </a:p>
        </p:txBody>
      </p:sp>
      <p:sp>
        <p:nvSpPr>
          <p:cNvPr id="7" name="Content Placeholder 2">
            <a:extLst>
              <a:ext uri="{FF2B5EF4-FFF2-40B4-BE49-F238E27FC236}">
                <a16:creationId xmlns:a16="http://schemas.microsoft.com/office/drawing/2014/main" id="{4F39641B-824C-48CD-AAE1-0052229237C7}"/>
              </a:ext>
            </a:extLst>
          </p:cNvPr>
          <p:cNvSpPr txBox="1">
            <a:spLocks/>
          </p:cNvSpPr>
          <p:nvPr/>
        </p:nvSpPr>
        <p:spPr>
          <a:xfrm>
            <a:off x="1097280" y="1922351"/>
            <a:ext cx="9701900" cy="3894773"/>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sz="2200" dirty="0"/>
              <a:t>  Active users took slightly more trips in their first 30 days.</a:t>
            </a:r>
          </a:p>
          <a:p>
            <a:pPr>
              <a:buFont typeface="Arial" panose="020B0604020202020204" pitchFamily="34" charset="0"/>
              <a:buChar char="•"/>
            </a:pPr>
            <a:r>
              <a:rPr lang="en-US" sz="2200" dirty="0"/>
              <a:t>  Active users have taken more of the trips with surge multiplier compared with inactive users. </a:t>
            </a:r>
            <a:endParaRPr lang="en-US" sz="2000" dirty="0"/>
          </a:p>
          <a:p>
            <a:pPr>
              <a:buFont typeface="Arial" panose="020B0604020202020204" pitchFamily="34" charset="0"/>
              <a:buChar char="•"/>
            </a:pPr>
            <a:endParaRPr lang="en-US" sz="2200" dirty="0"/>
          </a:p>
          <a:p>
            <a:pPr lvl="1">
              <a:buFont typeface="Arial" panose="020B0604020202020204" pitchFamily="34" charset="0"/>
              <a:buChar char="•"/>
            </a:pPr>
            <a:endParaRPr lang="en-US" dirty="0"/>
          </a:p>
          <a:p>
            <a:pPr lvl="1">
              <a:buFont typeface="Arial" panose="020B0604020202020204" pitchFamily="34" charset="0"/>
              <a:buChar char="•"/>
            </a:pPr>
            <a:endParaRPr lang="en-US" sz="2000" dirty="0"/>
          </a:p>
          <a:p>
            <a:pPr lvl="1">
              <a:buFont typeface="Arial" panose="020B0604020202020204" pitchFamily="34" charset="0"/>
              <a:buChar char="•"/>
            </a:pPr>
            <a:endParaRPr lang="en-US" sz="2000" dirty="0"/>
          </a:p>
          <a:p>
            <a:pPr lvl="1">
              <a:buFont typeface="Arial" panose="020B0604020202020204" pitchFamily="34" charset="0"/>
              <a:buChar char="•"/>
            </a:pPr>
            <a:endParaRPr lang="en-US" sz="2000" dirty="0"/>
          </a:p>
        </p:txBody>
      </p:sp>
      <p:pic>
        <p:nvPicPr>
          <p:cNvPr id="9" name="Picture 8">
            <a:extLst>
              <a:ext uri="{FF2B5EF4-FFF2-40B4-BE49-F238E27FC236}">
                <a16:creationId xmlns:a16="http://schemas.microsoft.com/office/drawing/2014/main" id="{E40B1D70-DBF1-4243-A822-A4DB7EAC3A52}"/>
              </a:ext>
            </a:extLst>
          </p:cNvPr>
          <p:cNvPicPr>
            <a:picLocks noChangeAspect="1"/>
          </p:cNvPicPr>
          <p:nvPr/>
        </p:nvPicPr>
        <p:blipFill>
          <a:blip r:embed="rId3"/>
          <a:stretch>
            <a:fillRect/>
          </a:stretch>
        </p:blipFill>
        <p:spPr>
          <a:xfrm>
            <a:off x="6285053" y="3571100"/>
            <a:ext cx="5416951" cy="2667654"/>
          </a:xfrm>
          <a:prstGeom prst="rect">
            <a:avLst/>
          </a:prstGeom>
        </p:spPr>
      </p:pic>
      <p:pic>
        <p:nvPicPr>
          <p:cNvPr id="10" name="Picture 9">
            <a:extLst>
              <a:ext uri="{FF2B5EF4-FFF2-40B4-BE49-F238E27FC236}">
                <a16:creationId xmlns:a16="http://schemas.microsoft.com/office/drawing/2014/main" id="{B7DC877E-28EB-4459-939C-28759F03C241}"/>
              </a:ext>
            </a:extLst>
          </p:cNvPr>
          <p:cNvPicPr>
            <a:picLocks noChangeAspect="1"/>
          </p:cNvPicPr>
          <p:nvPr/>
        </p:nvPicPr>
        <p:blipFill>
          <a:blip r:embed="rId4"/>
          <a:stretch>
            <a:fillRect/>
          </a:stretch>
        </p:blipFill>
        <p:spPr>
          <a:xfrm>
            <a:off x="443310" y="3571100"/>
            <a:ext cx="4974799" cy="2549334"/>
          </a:xfrm>
          <a:prstGeom prst="rect">
            <a:avLst/>
          </a:prstGeom>
        </p:spPr>
      </p:pic>
      <p:sp>
        <p:nvSpPr>
          <p:cNvPr id="11" name="TextBox 10">
            <a:extLst>
              <a:ext uri="{FF2B5EF4-FFF2-40B4-BE49-F238E27FC236}">
                <a16:creationId xmlns:a16="http://schemas.microsoft.com/office/drawing/2014/main" id="{F2C5822F-8439-4B0E-BB12-62471F8395E7}"/>
              </a:ext>
            </a:extLst>
          </p:cNvPr>
          <p:cNvSpPr txBox="1"/>
          <p:nvPr/>
        </p:nvSpPr>
        <p:spPr>
          <a:xfrm>
            <a:off x="7776344" y="3350069"/>
            <a:ext cx="2652446" cy="369332"/>
          </a:xfrm>
          <a:prstGeom prst="rect">
            <a:avLst/>
          </a:prstGeom>
          <a:noFill/>
        </p:spPr>
        <p:txBody>
          <a:bodyPr wrap="square" rtlCol="0">
            <a:spAutoFit/>
          </a:bodyPr>
          <a:lstStyle/>
          <a:p>
            <a:r>
              <a:rPr lang="en-US" dirty="0"/>
              <a:t>Trips in the first 30 days</a:t>
            </a:r>
          </a:p>
        </p:txBody>
      </p:sp>
      <p:sp>
        <p:nvSpPr>
          <p:cNvPr id="12" name="TextBox 11">
            <a:extLst>
              <a:ext uri="{FF2B5EF4-FFF2-40B4-BE49-F238E27FC236}">
                <a16:creationId xmlns:a16="http://schemas.microsoft.com/office/drawing/2014/main" id="{622B2D88-819D-484F-823C-7C9A1646822C}"/>
              </a:ext>
            </a:extLst>
          </p:cNvPr>
          <p:cNvSpPr txBox="1"/>
          <p:nvPr/>
        </p:nvSpPr>
        <p:spPr>
          <a:xfrm>
            <a:off x="1062557" y="3386109"/>
            <a:ext cx="4118487" cy="369332"/>
          </a:xfrm>
          <a:prstGeom prst="rect">
            <a:avLst/>
          </a:prstGeom>
          <a:noFill/>
        </p:spPr>
        <p:txBody>
          <a:bodyPr wrap="square" rtlCol="0">
            <a:spAutoFit/>
          </a:bodyPr>
          <a:lstStyle/>
          <a:p>
            <a:r>
              <a:rPr lang="en-US" dirty="0"/>
              <a:t>Percentage of trips with surge multiplier</a:t>
            </a:r>
          </a:p>
        </p:txBody>
      </p:sp>
    </p:spTree>
    <p:extLst>
      <p:ext uri="{BB962C8B-B14F-4D97-AF65-F5344CB8AC3E}">
        <p14:creationId xmlns:p14="http://schemas.microsoft.com/office/powerpoint/2010/main" val="23090934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0728A-DF13-4684-B48C-3F59A0D6B494}"/>
              </a:ext>
            </a:extLst>
          </p:cNvPr>
          <p:cNvSpPr>
            <a:spLocks noGrp="1"/>
          </p:cNvSpPr>
          <p:nvPr>
            <p:ph type="title"/>
          </p:nvPr>
        </p:nvSpPr>
        <p:spPr/>
        <p:txBody>
          <a:bodyPr>
            <a:normAutofit/>
          </a:bodyPr>
          <a:lstStyle/>
          <a:p>
            <a:r>
              <a:rPr lang="en-US" sz="4000" dirty="0"/>
              <a:t>Solution: Classification Model</a:t>
            </a:r>
          </a:p>
        </p:txBody>
      </p:sp>
      <p:sp>
        <p:nvSpPr>
          <p:cNvPr id="4" name="Footer Placeholder 3">
            <a:extLst>
              <a:ext uri="{FF2B5EF4-FFF2-40B4-BE49-F238E27FC236}">
                <a16:creationId xmlns:a16="http://schemas.microsoft.com/office/drawing/2014/main" id="{BFA547C1-8827-4E27-856F-E06D5CF79C1A}"/>
              </a:ext>
            </a:extLst>
          </p:cNvPr>
          <p:cNvSpPr>
            <a:spLocks noGrp="1"/>
          </p:cNvSpPr>
          <p:nvPr>
            <p:ph type="ftr" sz="quarter" idx="11"/>
          </p:nvPr>
        </p:nvSpPr>
        <p:spPr/>
        <p:txBody>
          <a:bodyPr/>
          <a:lstStyle/>
          <a:p>
            <a:r>
              <a:rPr lang="en-US"/>
              <a:t>YUKA ABE</a:t>
            </a:r>
            <a:endParaRPr lang="en-US" dirty="0"/>
          </a:p>
        </p:txBody>
      </p:sp>
      <p:sp>
        <p:nvSpPr>
          <p:cNvPr id="7" name="Content Placeholder 2">
            <a:extLst>
              <a:ext uri="{FF2B5EF4-FFF2-40B4-BE49-F238E27FC236}">
                <a16:creationId xmlns:a16="http://schemas.microsoft.com/office/drawing/2014/main" id="{4F39641B-824C-48CD-AAE1-0052229237C7}"/>
              </a:ext>
            </a:extLst>
          </p:cNvPr>
          <p:cNvSpPr txBox="1">
            <a:spLocks/>
          </p:cNvSpPr>
          <p:nvPr/>
        </p:nvSpPr>
        <p:spPr>
          <a:xfrm>
            <a:off x="1097279" y="1887626"/>
            <a:ext cx="10303783" cy="4937283"/>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sz="2200" dirty="0"/>
              <a:t>  </a:t>
            </a:r>
            <a:r>
              <a:rPr lang="en-US" sz="2200" b="1" dirty="0"/>
              <a:t>Label: </a:t>
            </a:r>
            <a:r>
              <a:rPr lang="en-US" sz="2200" dirty="0"/>
              <a:t>Active User Flag (Y/N)</a:t>
            </a:r>
          </a:p>
          <a:p>
            <a:pPr>
              <a:buFont typeface="Arial" panose="020B0604020202020204" pitchFamily="34" charset="0"/>
              <a:buChar char="•"/>
            </a:pPr>
            <a:r>
              <a:rPr lang="en-US" sz="2200" dirty="0"/>
              <a:t>  </a:t>
            </a:r>
            <a:r>
              <a:rPr lang="en-US" sz="2200" b="1" dirty="0"/>
              <a:t>Features: </a:t>
            </a:r>
            <a:r>
              <a:rPr lang="en-US" sz="2200" dirty="0"/>
              <a:t>User attributes in the dataset such as city, average rating on driver, etc.</a:t>
            </a:r>
          </a:p>
          <a:p>
            <a:pPr>
              <a:buFont typeface="Arial" panose="020B0604020202020204" pitchFamily="34" charset="0"/>
              <a:buChar char="•"/>
            </a:pPr>
            <a:r>
              <a:rPr lang="en-US" sz="2200" dirty="0"/>
              <a:t>  </a:t>
            </a:r>
            <a:r>
              <a:rPr lang="en-US" sz="2200" b="1" dirty="0"/>
              <a:t>Models used: </a:t>
            </a:r>
            <a:r>
              <a:rPr lang="en-US" sz="2200" i="1" u="sng" dirty="0"/>
              <a:t>Logistic Regression &amp; Random Forest Classifier</a:t>
            </a:r>
          </a:p>
          <a:p>
            <a:pPr lvl="1">
              <a:buFont typeface="Arial" panose="020B0604020202020204" pitchFamily="34" charset="0"/>
              <a:buChar char="•"/>
            </a:pPr>
            <a:r>
              <a:rPr lang="en-US" sz="2000" dirty="0"/>
              <a:t>Logistic Regression is more interpretable as it gives insights on the weight of each feature on the user retention probability.</a:t>
            </a:r>
          </a:p>
          <a:p>
            <a:pPr lvl="2">
              <a:buFont typeface="Wingdings" panose="05000000000000000000" pitchFamily="2" charset="2"/>
              <a:buChar char="ü"/>
            </a:pPr>
            <a:r>
              <a:rPr lang="en-US" sz="1800" b="1" dirty="0"/>
              <a:t>Techniques used: </a:t>
            </a:r>
          </a:p>
          <a:p>
            <a:pPr marL="909828" lvl="3" indent="-342900">
              <a:buFont typeface="+mj-lt"/>
              <a:buAutoNum type="arabicPeriod"/>
            </a:pPr>
            <a:r>
              <a:rPr lang="en-US" sz="1800" dirty="0"/>
              <a:t>Log transformation on highly skewed variables</a:t>
            </a:r>
          </a:p>
          <a:p>
            <a:pPr marL="909828" lvl="3" indent="-342900">
              <a:buFont typeface="+mj-lt"/>
              <a:buAutoNum type="arabicPeriod"/>
            </a:pPr>
            <a:r>
              <a:rPr lang="en-US" sz="1800" dirty="0"/>
              <a:t>One hot encoding on categorical variables</a:t>
            </a:r>
          </a:p>
          <a:p>
            <a:pPr marL="909828" lvl="3" indent="-342900">
              <a:buFont typeface="+mj-lt"/>
              <a:buAutoNum type="arabicPeriod"/>
            </a:pPr>
            <a:r>
              <a:rPr lang="en-US" sz="1800" dirty="0"/>
              <a:t>Adjust coefficients through regularization (Ridge) to avoid overfitting</a:t>
            </a:r>
          </a:p>
          <a:p>
            <a:pPr lvl="1">
              <a:buFont typeface="Arial" panose="020B0604020202020204" pitchFamily="34" charset="0"/>
              <a:buChar char="•"/>
            </a:pPr>
            <a:r>
              <a:rPr lang="en-US" sz="2000" dirty="0"/>
              <a:t>Random Forest Classifier is less interpretable but it gives more accurate predictions, avoids overfitting and also provides insights on feature importance.</a:t>
            </a:r>
          </a:p>
          <a:p>
            <a:pPr lvl="2">
              <a:buFont typeface="Wingdings" panose="05000000000000000000" pitchFamily="2" charset="2"/>
              <a:buChar char="ü"/>
            </a:pPr>
            <a:r>
              <a:rPr lang="en-US" sz="1800" dirty="0"/>
              <a:t> </a:t>
            </a:r>
            <a:r>
              <a:rPr lang="en-US" sz="1800" b="1" dirty="0"/>
              <a:t>Techniques used:  </a:t>
            </a:r>
            <a:r>
              <a:rPr lang="en-US" sz="1800" dirty="0"/>
              <a:t>Randomized Search and Grid Search for hyper-parameter tuning</a:t>
            </a:r>
          </a:p>
          <a:p>
            <a:pPr marL="384048" lvl="2" indent="0">
              <a:buNone/>
            </a:pPr>
            <a:endParaRPr lang="en-US" sz="1600" dirty="0"/>
          </a:p>
          <a:p>
            <a:pPr marL="726948" lvl="2" indent="-342900">
              <a:buFont typeface="+mj-lt"/>
              <a:buAutoNum type="arabicPeriod"/>
            </a:pPr>
            <a:endParaRPr lang="en-US" sz="1600" dirty="0"/>
          </a:p>
          <a:p>
            <a:pPr marL="201168" lvl="1" indent="0">
              <a:buNone/>
            </a:pPr>
            <a:endParaRPr lang="en-US" dirty="0"/>
          </a:p>
          <a:p>
            <a:pPr>
              <a:buFont typeface="Arial" panose="020B0604020202020204" pitchFamily="34" charset="0"/>
              <a:buChar char="•"/>
            </a:pPr>
            <a:endParaRPr lang="en-US" sz="2200" dirty="0"/>
          </a:p>
          <a:p>
            <a:pPr lvl="1">
              <a:buFont typeface="Arial" panose="020B0604020202020204" pitchFamily="34" charset="0"/>
              <a:buChar char="•"/>
            </a:pPr>
            <a:endParaRPr lang="en-US" dirty="0"/>
          </a:p>
          <a:p>
            <a:pPr lvl="1">
              <a:buFont typeface="Arial" panose="020B0604020202020204" pitchFamily="34" charset="0"/>
              <a:buChar char="•"/>
            </a:pPr>
            <a:endParaRPr lang="en-US" sz="2000" dirty="0"/>
          </a:p>
          <a:p>
            <a:pPr lvl="1">
              <a:buFont typeface="Arial" panose="020B0604020202020204" pitchFamily="34" charset="0"/>
              <a:buChar char="•"/>
            </a:pPr>
            <a:endParaRPr lang="en-US" sz="2000" dirty="0"/>
          </a:p>
          <a:p>
            <a:pPr lvl="1">
              <a:buFont typeface="Arial" panose="020B0604020202020204" pitchFamily="34" charset="0"/>
              <a:buChar char="•"/>
            </a:pPr>
            <a:endParaRPr lang="en-US" sz="2000" dirty="0"/>
          </a:p>
        </p:txBody>
      </p:sp>
    </p:spTree>
    <p:extLst>
      <p:ext uri="{BB962C8B-B14F-4D97-AF65-F5344CB8AC3E}">
        <p14:creationId xmlns:p14="http://schemas.microsoft.com/office/powerpoint/2010/main" val="2561560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0728A-DF13-4684-B48C-3F59A0D6B494}"/>
              </a:ext>
            </a:extLst>
          </p:cNvPr>
          <p:cNvSpPr>
            <a:spLocks noGrp="1"/>
          </p:cNvSpPr>
          <p:nvPr>
            <p:ph type="title"/>
          </p:nvPr>
        </p:nvSpPr>
        <p:spPr/>
        <p:txBody>
          <a:bodyPr>
            <a:normAutofit/>
          </a:bodyPr>
          <a:lstStyle/>
          <a:p>
            <a:r>
              <a:rPr lang="en-US" sz="3600" dirty="0"/>
              <a:t>Solution: Logistic Regression Model</a:t>
            </a:r>
          </a:p>
        </p:txBody>
      </p:sp>
      <p:sp>
        <p:nvSpPr>
          <p:cNvPr id="4" name="Footer Placeholder 3">
            <a:extLst>
              <a:ext uri="{FF2B5EF4-FFF2-40B4-BE49-F238E27FC236}">
                <a16:creationId xmlns:a16="http://schemas.microsoft.com/office/drawing/2014/main" id="{BFA547C1-8827-4E27-856F-E06D5CF79C1A}"/>
              </a:ext>
            </a:extLst>
          </p:cNvPr>
          <p:cNvSpPr>
            <a:spLocks noGrp="1"/>
          </p:cNvSpPr>
          <p:nvPr>
            <p:ph type="ftr" sz="quarter" idx="11"/>
          </p:nvPr>
        </p:nvSpPr>
        <p:spPr/>
        <p:txBody>
          <a:bodyPr/>
          <a:lstStyle/>
          <a:p>
            <a:r>
              <a:rPr lang="en-US"/>
              <a:t>YUKA ABE</a:t>
            </a:r>
            <a:endParaRPr lang="en-US" dirty="0"/>
          </a:p>
        </p:txBody>
      </p:sp>
      <p:pic>
        <p:nvPicPr>
          <p:cNvPr id="3" name="Picture 2">
            <a:extLst>
              <a:ext uri="{FF2B5EF4-FFF2-40B4-BE49-F238E27FC236}">
                <a16:creationId xmlns:a16="http://schemas.microsoft.com/office/drawing/2014/main" id="{20D58437-1DC5-4254-9F46-2FFC13E59BDB}"/>
              </a:ext>
            </a:extLst>
          </p:cNvPr>
          <p:cNvPicPr>
            <a:picLocks noChangeAspect="1"/>
          </p:cNvPicPr>
          <p:nvPr/>
        </p:nvPicPr>
        <p:blipFill>
          <a:blip r:embed="rId3"/>
          <a:stretch>
            <a:fillRect/>
          </a:stretch>
        </p:blipFill>
        <p:spPr>
          <a:xfrm>
            <a:off x="902824" y="3746442"/>
            <a:ext cx="6652619" cy="2108480"/>
          </a:xfrm>
          <a:prstGeom prst="rect">
            <a:avLst/>
          </a:prstGeom>
        </p:spPr>
      </p:pic>
      <p:sp>
        <p:nvSpPr>
          <p:cNvPr id="6" name="Content Placeholder 2">
            <a:extLst>
              <a:ext uri="{FF2B5EF4-FFF2-40B4-BE49-F238E27FC236}">
                <a16:creationId xmlns:a16="http://schemas.microsoft.com/office/drawing/2014/main" id="{49A37D80-AE4E-42D1-A518-94F03875A77F}"/>
              </a:ext>
            </a:extLst>
          </p:cNvPr>
          <p:cNvSpPr txBox="1">
            <a:spLocks/>
          </p:cNvSpPr>
          <p:nvPr/>
        </p:nvSpPr>
        <p:spPr>
          <a:xfrm>
            <a:off x="1097280" y="1887628"/>
            <a:ext cx="10639449" cy="1268626"/>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sz="2200" dirty="0"/>
              <a:t>  </a:t>
            </a:r>
            <a:r>
              <a:rPr lang="en-US" sz="2200" b="1" dirty="0"/>
              <a:t>Model Performance</a:t>
            </a:r>
          </a:p>
          <a:p>
            <a:pPr lvl="1">
              <a:buFont typeface="Arial" panose="020B0604020202020204" pitchFamily="34" charset="0"/>
              <a:buChar char="•"/>
            </a:pPr>
            <a:r>
              <a:rPr lang="en-US" dirty="0"/>
              <a:t>The model has a good accuracy score and ROC AUC score since that data has unbalanced classes.</a:t>
            </a:r>
          </a:p>
          <a:p>
            <a:pPr lvl="1">
              <a:buFont typeface="Arial" panose="020B0604020202020204" pitchFamily="34" charset="0"/>
              <a:buChar char="•"/>
            </a:pPr>
            <a:r>
              <a:rPr lang="en-US" dirty="0"/>
              <a:t>The recall score looks low, which means the model will have problem capturing real active users that are likely to be retained.</a:t>
            </a:r>
          </a:p>
          <a:p>
            <a:pPr>
              <a:buFont typeface="Arial" panose="020B0604020202020204" pitchFamily="34" charset="0"/>
              <a:buChar char="•"/>
            </a:pPr>
            <a:endParaRPr lang="en-US" sz="2200" dirty="0"/>
          </a:p>
          <a:p>
            <a:pPr lvl="1">
              <a:buFont typeface="Arial" panose="020B0604020202020204" pitchFamily="34" charset="0"/>
              <a:buChar char="•"/>
            </a:pPr>
            <a:endParaRPr lang="en-US" dirty="0"/>
          </a:p>
          <a:p>
            <a:pPr lvl="1">
              <a:buFont typeface="Arial" panose="020B0604020202020204" pitchFamily="34" charset="0"/>
              <a:buChar char="•"/>
            </a:pPr>
            <a:endParaRPr lang="en-US" sz="2000" dirty="0"/>
          </a:p>
          <a:p>
            <a:pPr lvl="1">
              <a:buFont typeface="Arial" panose="020B0604020202020204" pitchFamily="34" charset="0"/>
              <a:buChar char="•"/>
            </a:pPr>
            <a:endParaRPr lang="en-US" sz="2000" dirty="0"/>
          </a:p>
          <a:p>
            <a:pPr lvl="1">
              <a:buFont typeface="Arial" panose="020B0604020202020204" pitchFamily="34" charset="0"/>
              <a:buChar char="•"/>
            </a:pPr>
            <a:endParaRPr lang="en-US" sz="2000" dirty="0"/>
          </a:p>
        </p:txBody>
      </p:sp>
      <p:pic>
        <p:nvPicPr>
          <p:cNvPr id="7" name="Picture 6">
            <a:extLst>
              <a:ext uri="{FF2B5EF4-FFF2-40B4-BE49-F238E27FC236}">
                <a16:creationId xmlns:a16="http://schemas.microsoft.com/office/drawing/2014/main" id="{F431A997-7496-4CAE-9497-3823752E7CBE}"/>
              </a:ext>
            </a:extLst>
          </p:cNvPr>
          <p:cNvPicPr>
            <a:picLocks noChangeAspect="1"/>
          </p:cNvPicPr>
          <p:nvPr/>
        </p:nvPicPr>
        <p:blipFill>
          <a:blip r:embed="rId4"/>
          <a:stretch>
            <a:fillRect/>
          </a:stretch>
        </p:blipFill>
        <p:spPr>
          <a:xfrm>
            <a:off x="7555444" y="3290602"/>
            <a:ext cx="3116414" cy="3023493"/>
          </a:xfrm>
          <a:prstGeom prst="rect">
            <a:avLst/>
          </a:prstGeom>
        </p:spPr>
      </p:pic>
    </p:spTree>
    <p:extLst>
      <p:ext uri="{BB962C8B-B14F-4D97-AF65-F5344CB8AC3E}">
        <p14:creationId xmlns:p14="http://schemas.microsoft.com/office/powerpoint/2010/main" val="11167406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0728A-DF13-4684-B48C-3F59A0D6B494}"/>
              </a:ext>
            </a:extLst>
          </p:cNvPr>
          <p:cNvSpPr>
            <a:spLocks noGrp="1"/>
          </p:cNvSpPr>
          <p:nvPr>
            <p:ph type="title"/>
          </p:nvPr>
        </p:nvSpPr>
        <p:spPr/>
        <p:txBody>
          <a:bodyPr>
            <a:normAutofit/>
          </a:bodyPr>
          <a:lstStyle/>
          <a:p>
            <a:r>
              <a:rPr lang="en-US" sz="3600" dirty="0"/>
              <a:t>Solution: Logistic Regression Model</a:t>
            </a:r>
          </a:p>
        </p:txBody>
      </p:sp>
      <p:sp>
        <p:nvSpPr>
          <p:cNvPr id="4" name="Footer Placeholder 3">
            <a:extLst>
              <a:ext uri="{FF2B5EF4-FFF2-40B4-BE49-F238E27FC236}">
                <a16:creationId xmlns:a16="http://schemas.microsoft.com/office/drawing/2014/main" id="{BFA547C1-8827-4E27-856F-E06D5CF79C1A}"/>
              </a:ext>
            </a:extLst>
          </p:cNvPr>
          <p:cNvSpPr>
            <a:spLocks noGrp="1"/>
          </p:cNvSpPr>
          <p:nvPr>
            <p:ph type="ftr" sz="quarter" idx="11"/>
          </p:nvPr>
        </p:nvSpPr>
        <p:spPr/>
        <p:txBody>
          <a:bodyPr/>
          <a:lstStyle/>
          <a:p>
            <a:r>
              <a:rPr lang="en-US"/>
              <a:t>YUKA ABE</a:t>
            </a:r>
            <a:endParaRPr lang="en-US" dirty="0"/>
          </a:p>
        </p:txBody>
      </p:sp>
      <p:sp>
        <p:nvSpPr>
          <p:cNvPr id="6" name="Content Placeholder 2">
            <a:extLst>
              <a:ext uri="{FF2B5EF4-FFF2-40B4-BE49-F238E27FC236}">
                <a16:creationId xmlns:a16="http://schemas.microsoft.com/office/drawing/2014/main" id="{49A37D80-AE4E-42D1-A518-94F03875A77F}"/>
              </a:ext>
            </a:extLst>
          </p:cNvPr>
          <p:cNvSpPr txBox="1">
            <a:spLocks/>
          </p:cNvSpPr>
          <p:nvPr/>
        </p:nvSpPr>
        <p:spPr>
          <a:xfrm>
            <a:off x="1097280" y="1887628"/>
            <a:ext cx="10639449" cy="1268626"/>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dirty="0"/>
              <a:t>  </a:t>
            </a:r>
            <a:r>
              <a:rPr lang="en-US" b="1" dirty="0"/>
              <a:t>Top positive features: </a:t>
            </a:r>
            <a:r>
              <a:rPr lang="en-US" dirty="0"/>
              <a:t>“King’s landing” signup place, “Ultimate Black” usage and iPhone user device</a:t>
            </a:r>
          </a:p>
          <a:p>
            <a:pPr>
              <a:buFont typeface="Arial" panose="020B0604020202020204" pitchFamily="34" charset="0"/>
              <a:buChar char="•"/>
            </a:pPr>
            <a:r>
              <a:rPr lang="en-US" b="1" dirty="0"/>
              <a:t>  Top negative features: </a:t>
            </a:r>
            <a:r>
              <a:rPr lang="en-US" dirty="0"/>
              <a:t>Average surge multiplier usage over all of users’ trips</a:t>
            </a:r>
          </a:p>
          <a:p>
            <a:pPr lvl="1">
              <a:buFont typeface="Arial" panose="020B0604020202020204" pitchFamily="34" charset="0"/>
              <a:buChar char="•"/>
            </a:pPr>
            <a:endParaRPr lang="en-US" dirty="0"/>
          </a:p>
          <a:p>
            <a:pPr lvl="1">
              <a:buFont typeface="Arial" panose="020B0604020202020204" pitchFamily="34" charset="0"/>
              <a:buChar char="•"/>
            </a:pPr>
            <a:endParaRPr lang="en-US" sz="2000" dirty="0"/>
          </a:p>
          <a:p>
            <a:pPr lvl="1">
              <a:buFont typeface="Arial" panose="020B0604020202020204" pitchFamily="34" charset="0"/>
              <a:buChar char="•"/>
            </a:pPr>
            <a:endParaRPr lang="en-US" sz="2000" dirty="0"/>
          </a:p>
          <a:p>
            <a:pPr lvl="1">
              <a:buFont typeface="Arial" panose="020B0604020202020204" pitchFamily="34" charset="0"/>
              <a:buChar char="•"/>
            </a:pPr>
            <a:endParaRPr lang="en-US" sz="2000" dirty="0"/>
          </a:p>
        </p:txBody>
      </p:sp>
      <p:pic>
        <p:nvPicPr>
          <p:cNvPr id="5" name="Picture 4">
            <a:extLst>
              <a:ext uri="{FF2B5EF4-FFF2-40B4-BE49-F238E27FC236}">
                <a16:creationId xmlns:a16="http://schemas.microsoft.com/office/drawing/2014/main" id="{1443E3B1-3EF5-45CF-B5BE-6186338D64B5}"/>
              </a:ext>
            </a:extLst>
          </p:cNvPr>
          <p:cNvPicPr>
            <a:picLocks noChangeAspect="1"/>
          </p:cNvPicPr>
          <p:nvPr/>
        </p:nvPicPr>
        <p:blipFill>
          <a:blip r:embed="rId3"/>
          <a:stretch>
            <a:fillRect/>
          </a:stretch>
        </p:blipFill>
        <p:spPr>
          <a:xfrm>
            <a:off x="574558" y="3063657"/>
            <a:ext cx="5551922" cy="2976864"/>
          </a:xfrm>
          <a:prstGeom prst="rect">
            <a:avLst/>
          </a:prstGeom>
        </p:spPr>
      </p:pic>
      <p:pic>
        <p:nvPicPr>
          <p:cNvPr id="1026" name="Picture 2" descr="Image result for king's landing">
            <a:extLst>
              <a:ext uri="{FF2B5EF4-FFF2-40B4-BE49-F238E27FC236}">
                <a16:creationId xmlns:a16="http://schemas.microsoft.com/office/drawing/2014/main" id="{14E48AF7-E1ED-4FE6-B118-C5CBECD9E3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7811" y="3156254"/>
            <a:ext cx="5127586" cy="2884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0062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0728A-DF13-4684-B48C-3F59A0D6B494}"/>
              </a:ext>
            </a:extLst>
          </p:cNvPr>
          <p:cNvSpPr>
            <a:spLocks noGrp="1"/>
          </p:cNvSpPr>
          <p:nvPr>
            <p:ph type="title"/>
          </p:nvPr>
        </p:nvSpPr>
        <p:spPr/>
        <p:txBody>
          <a:bodyPr>
            <a:normAutofit/>
          </a:bodyPr>
          <a:lstStyle/>
          <a:p>
            <a:r>
              <a:rPr lang="en-US" sz="3600" dirty="0"/>
              <a:t>Solution: Random Forest Classifier</a:t>
            </a:r>
          </a:p>
        </p:txBody>
      </p:sp>
      <p:sp>
        <p:nvSpPr>
          <p:cNvPr id="4" name="Footer Placeholder 3">
            <a:extLst>
              <a:ext uri="{FF2B5EF4-FFF2-40B4-BE49-F238E27FC236}">
                <a16:creationId xmlns:a16="http://schemas.microsoft.com/office/drawing/2014/main" id="{BFA547C1-8827-4E27-856F-E06D5CF79C1A}"/>
              </a:ext>
            </a:extLst>
          </p:cNvPr>
          <p:cNvSpPr>
            <a:spLocks noGrp="1"/>
          </p:cNvSpPr>
          <p:nvPr>
            <p:ph type="ftr" sz="quarter" idx="11"/>
          </p:nvPr>
        </p:nvSpPr>
        <p:spPr/>
        <p:txBody>
          <a:bodyPr/>
          <a:lstStyle/>
          <a:p>
            <a:r>
              <a:rPr lang="en-US"/>
              <a:t>YUKA ABE</a:t>
            </a:r>
            <a:endParaRPr lang="en-US" dirty="0"/>
          </a:p>
        </p:txBody>
      </p:sp>
      <p:sp>
        <p:nvSpPr>
          <p:cNvPr id="6" name="Content Placeholder 2">
            <a:extLst>
              <a:ext uri="{FF2B5EF4-FFF2-40B4-BE49-F238E27FC236}">
                <a16:creationId xmlns:a16="http://schemas.microsoft.com/office/drawing/2014/main" id="{49A37D80-AE4E-42D1-A518-94F03875A77F}"/>
              </a:ext>
            </a:extLst>
          </p:cNvPr>
          <p:cNvSpPr txBox="1">
            <a:spLocks/>
          </p:cNvSpPr>
          <p:nvPr/>
        </p:nvSpPr>
        <p:spPr>
          <a:xfrm>
            <a:off x="1097280" y="1829000"/>
            <a:ext cx="10639449" cy="1268626"/>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dirty="0"/>
              <a:t>  </a:t>
            </a:r>
            <a:r>
              <a:rPr lang="en-US" b="1" dirty="0"/>
              <a:t>Top positive features: </a:t>
            </a:r>
            <a:br>
              <a:rPr lang="en-US" b="1" dirty="0"/>
            </a:br>
            <a:r>
              <a:rPr lang="en-US" dirty="0"/>
              <a:t>Average rating by driver, Percentage of weekday trips over all trips, Percentage of trips using surge multiplier over all trips</a:t>
            </a:r>
          </a:p>
          <a:p>
            <a:pPr lvl="1">
              <a:buFont typeface="Arial" panose="020B0604020202020204" pitchFamily="34" charset="0"/>
              <a:buChar char="•"/>
            </a:pPr>
            <a:endParaRPr lang="en-US" sz="2000" dirty="0"/>
          </a:p>
          <a:p>
            <a:pPr lvl="1">
              <a:buFont typeface="Arial" panose="020B0604020202020204" pitchFamily="34" charset="0"/>
              <a:buChar char="•"/>
            </a:pPr>
            <a:endParaRPr lang="en-US" sz="2000" dirty="0"/>
          </a:p>
          <a:p>
            <a:pPr lvl="1">
              <a:buFont typeface="Arial" panose="020B0604020202020204" pitchFamily="34" charset="0"/>
              <a:buChar char="•"/>
            </a:pPr>
            <a:endParaRPr lang="en-US" sz="2000" dirty="0"/>
          </a:p>
        </p:txBody>
      </p:sp>
      <p:pic>
        <p:nvPicPr>
          <p:cNvPr id="3" name="Picture 2">
            <a:extLst>
              <a:ext uri="{FF2B5EF4-FFF2-40B4-BE49-F238E27FC236}">
                <a16:creationId xmlns:a16="http://schemas.microsoft.com/office/drawing/2014/main" id="{0094A3C5-629C-416C-8BA4-3FFE880D8F97}"/>
              </a:ext>
            </a:extLst>
          </p:cNvPr>
          <p:cNvPicPr>
            <a:picLocks noChangeAspect="1"/>
          </p:cNvPicPr>
          <p:nvPr/>
        </p:nvPicPr>
        <p:blipFill>
          <a:blip r:embed="rId3"/>
          <a:stretch>
            <a:fillRect/>
          </a:stretch>
        </p:blipFill>
        <p:spPr>
          <a:xfrm>
            <a:off x="492166" y="2872904"/>
            <a:ext cx="6348472" cy="3130353"/>
          </a:xfrm>
          <a:prstGeom prst="rect">
            <a:avLst/>
          </a:prstGeom>
        </p:spPr>
      </p:pic>
      <p:pic>
        <p:nvPicPr>
          <p:cNvPr id="2050" name="Picture 2" descr="Image result for surge pricing">
            <a:extLst>
              <a:ext uri="{FF2B5EF4-FFF2-40B4-BE49-F238E27FC236}">
                <a16:creationId xmlns:a16="http://schemas.microsoft.com/office/drawing/2014/main" id="{92D94641-CE31-4268-808C-461CC2BF7F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0615" y="3031085"/>
            <a:ext cx="5620433" cy="2813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384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0728A-DF13-4684-B48C-3F59A0D6B494}"/>
              </a:ext>
            </a:extLst>
          </p:cNvPr>
          <p:cNvSpPr>
            <a:spLocks noGrp="1"/>
          </p:cNvSpPr>
          <p:nvPr>
            <p:ph type="title"/>
          </p:nvPr>
        </p:nvSpPr>
        <p:spPr/>
        <p:txBody>
          <a:bodyPr>
            <a:normAutofit/>
          </a:bodyPr>
          <a:lstStyle/>
          <a:p>
            <a:r>
              <a:rPr lang="en-US" sz="3600" dirty="0"/>
              <a:t>Solution: Business Insights &amp; Recommendation</a:t>
            </a:r>
          </a:p>
        </p:txBody>
      </p:sp>
      <p:sp>
        <p:nvSpPr>
          <p:cNvPr id="4" name="Footer Placeholder 3">
            <a:extLst>
              <a:ext uri="{FF2B5EF4-FFF2-40B4-BE49-F238E27FC236}">
                <a16:creationId xmlns:a16="http://schemas.microsoft.com/office/drawing/2014/main" id="{BFA547C1-8827-4E27-856F-E06D5CF79C1A}"/>
              </a:ext>
            </a:extLst>
          </p:cNvPr>
          <p:cNvSpPr>
            <a:spLocks noGrp="1"/>
          </p:cNvSpPr>
          <p:nvPr>
            <p:ph type="ftr" sz="quarter" idx="11"/>
          </p:nvPr>
        </p:nvSpPr>
        <p:spPr/>
        <p:txBody>
          <a:bodyPr/>
          <a:lstStyle/>
          <a:p>
            <a:r>
              <a:rPr lang="en-US"/>
              <a:t>YUKA ABE</a:t>
            </a:r>
            <a:endParaRPr lang="en-US" dirty="0"/>
          </a:p>
        </p:txBody>
      </p:sp>
      <p:sp>
        <p:nvSpPr>
          <p:cNvPr id="6" name="Content Placeholder 2">
            <a:extLst>
              <a:ext uri="{FF2B5EF4-FFF2-40B4-BE49-F238E27FC236}">
                <a16:creationId xmlns:a16="http://schemas.microsoft.com/office/drawing/2014/main" id="{49A37D80-AE4E-42D1-A518-94F03875A77F}"/>
              </a:ext>
            </a:extLst>
          </p:cNvPr>
          <p:cNvSpPr txBox="1">
            <a:spLocks/>
          </p:cNvSpPr>
          <p:nvPr/>
        </p:nvSpPr>
        <p:spPr>
          <a:xfrm>
            <a:off x="1340350" y="2483904"/>
            <a:ext cx="5442416" cy="3229337"/>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dirty="0"/>
              <a:t>  Use the retention probability to score the new users: promote referral program towards high-quality users &amp; reduce initial acquisition cost on low-quality users</a:t>
            </a:r>
          </a:p>
          <a:p>
            <a:pPr>
              <a:buFont typeface="Arial" panose="020B0604020202020204" pitchFamily="34" charset="0"/>
              <a:buChar char="•"/>
            </a:pPr>
            <a:r>
              <a:rPr lang="en-US" sz="2000" dirty="0"/>
              <a:t>  Spend more marketing budget for targeting at iPhone users at King’s Landing for marketing acquisition</a:t>
            </a:r>
          </a:p>
          <a:p>
            <a:pPr marL="0" indent="0">
              <a:buNone/>
            </a:pPr>
            <a:endParaRPr lang="en-US" sz="2000" dirty="0"/>
          </a:p>
          <a:p>
            <a:pPr lvl="1">
              <a:buFont typeface="Arial" panose="020B0604020202020204" pitchFamily="34" charset="0"/>
              <a:buChar char="•"/>
            </a:pPr>
            <a:endParaRPr lang="en-US" sz="2000" dirty="0"/>
          </a:p>
        </p:txBody>
      </p:sp>
      <p:sp>
        <p:nvSpPr>
          <p:cNvPr id="7" name="AutoShape 4" descr="Image result for tyrion lannister selfie">
            <a:extLst>
              <a:ext uri="{FF2B5EF4-FFF2-40B4-BE49-F238E27FC236}">
                <a16:creationId xmlns:a16="http://schemas.microsoft.com/office/drawing/2014/main" id="{8A05B140-C901-47ED-ABF9-6838F36A19EF}"/>
              </a:ext>
            </a:extLst>
          </p:cNvPr>
          <p:cNvSpPr>
            <a:spLocks noChangeAspect="1" noChangeArrowheads="1"/>
          </p:cNvSpPr>
          <p:nvPr/>
        </p:nvSpPr>
        <p:spPr bwMode="auto">
          <a:xfrm>
            <a:off x="9100889" y="3264060"/>
            <a:ext cx="284249" cy="28424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8" name="Picture 6" descr="Image result for tyrion lannister selfie">
            <a:extLst>
              <a:ext uri="{FF2B5EF4-FFF2-40B4-BE49-F238E27FC236}">
                <a16:creationId xmlns:a16="http://schemas.microsoft.com/office/drawing/2014/main" id="{A0CF2A1A-9E14-444C-8618-50115EF097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8901" y="1933927"/>
            <a:ext cx="3565003" cy="4053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556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0728A-DF13-4684-B48C-3F59A0D6B494}"/>
              </a:ext>
            </a:extLst>
          </p:cNvPr>
          <p:cNvSpPr>
            <a:spLocks noGrp="1"/>
          </p:cNvSpPr>
          <p:nvPr>
            <p:ph type="title"/>
          </p:nvPr>
        </p:nvSpPr>
        <p:spPr/>
        <p:txBody>
          <a:bodyPr>
            <a:normAutofit/>
          </a:bodyPr>
          <a:lstStyle/>
          <a:p>
            <a:r>
              <a:rPr lang="en-US" sz="3600" dirty="0"/>
              <a:t>Solution: Business Insights &amp; Recommendation</a:t>
            </a:r>
          </a:p>
        </p:txBody>
      </p:sp>
      <p:sp>
        <p:nvSpPr>
          <p:cNvPr id="4" name="Footer Placeholder 3">
            <a:extLst>
              <a:ext uri="{FF2B5EF4-FFF2-40B4-BE49-F238E27FC236}">
                <a16:creationId xmlns:a16="http://schemas.microsoft.com/office/drawing/2014/main" id="{BFA547C1-8827-4E27-856F-E06D5CF79C1A}"/>
              </a:ext>
            </a:extLst>
          </p:cNvPr>
          <p:cNvSpPr>
            <a:spLocks noGrp="1"/>
          </p:cNvSpPr>
          <p:nvPr>
            <p:ph type="ftr" sz="quarter" idx="11"/>
          </p:nvPr>
        </p:nvSpPr>
        <p:spPr/>
        <p:txBody>
          <a:bodyPr/>
          <a:lstStyle/>
          <a:p>
            <a:r>
              <a:rPr lang="en-US"/>
              <a:t>YUKA ABE</a:t>
            </a:r>
            <a:endParaRPr lang="en-US" dirty="0"/>
          </a:p>
        </p:txBody>
      </p:sp>
      <p:sp>
        <p:nvSpPr>
          <p:cNvPr id="7" name="AutoShape 4" descr="Image result for tyrion lannister selfie">
            <a:extLst>
              <a:ext uri="{FF2B5EF4-FFF2-40B4-BE49-F238E27FC236}">
                <a16:creationId xmlns:a16="http://schemas.microsoft.com/office/drawing/2014/main" id="{8A05B140-C901-47ED-ABF9-6838F36A19EF}"/>
              </a:ext>
            </a:extLst>
          </p:cNvPr>
          <p:cNvSpPr>
            <a:spLocks noChangeAspect="1" noChangeArrowheads="1"/>
          </p:cNvSpPr>
          <p:nvPr/>
        </p:nvSpPr>
        <p:spPr bwMode="auto">
          <a:xfrm>
            <a:off x="9100889" y="3264060"/>
            <a:ext cx="284249" cy="28424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Content Placeholder 2">
            <a:extLst>
              <a:ext uri="{FF2B5EF4-FFF2-40B4-BE49-F238E27FC236}">
                <a16:creationId xmlns:a16="http://schemas.microsoft.com/office/drawing/2014/main" id="{86237DED-714E-4D68-93E4-9E5029D0B243}"/>
              </a:ext>
            </a:extLst>
          </p:cNvPr>
          <p:cNvSpPr txBox="1">
            <a:spLocks/>
          </p:cNvSpPr>
          <p:nvPr/>
        </p:nvSpPr>
        <p:spPr>
          <a:xfrm>
            <a:off x="1097280" y="1933640"/>
            <a:ext cx="10269059" cy="3229337"/>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dirty="0"/>
              <a:t>  Improve UI experience of the Android app</a:t>
            </a:r>
          </a:p>
          <a:p>
            <a:pPr>
              <a:buFont typeface="Arial" panose="020B0604020202020204" pitchFamily="34" charset="0"/>
              <a:buChar char="•"/>
            </a:pPr>
            <a:r>
              <a:rPr lang="en-US" dirty="0"/>
              <a:t>  Experiment on promotions to motivate users to use more of the app during their first 30 day trial</a:t>
            </a:r>
          </a:p>
          <a:p>
            <a:pPr>
              <a:buFont typeface="Arial" panose="020B0604020202020204" pitchFamily="34" charset="0"/>
              <a:buChar char="•"/>
            </a:pPr>
            <a:r>
              <a:rPr lang="en-US" dirty="0"/>
              <a:t>  Adjust the pricing and user experience of surge multiplier function for long-term user retention</a:t>
            </a:r>
          </a:p>
          <a:p>
            <a:pPr>
              <a:buFont typeface="Arial" panose="020B0604020202020204" pitchFamily="34" charset="0"/>
              <a:buChar char="•"/>
            </a:pPr>
            <a:endParaRPr lang="en-US" sz="2000" dirty="0"/>
          </a:p>
          <a:p>
            <a:pPr marL="0" indent="0">
              <a:buNone/>
            </a:pPr>
            <a:endParaRPr lang="en-US" sz="2000" dirty="0"/>
          </a:p>
          <a:p>
            <a:pPr lvl="1">
              <a:buFont typeface="Arial" panose="020B0604020202020204" pitchFamily="34" charset="0"/>
              <a:buChar char="•"/>
            </a:pPr>
            <a:endParaRPr lang="en-US" sz="2000" dirty="0"/>
          </a:p>
        </p:txBody>
      </p:sp>
      <p:pic>
        <p:nvPicPr>
          <p:cNvPr id="4098" name="Picture 2" descr="Image result for lyft promotion new user">
            <a:extLst>
              <a:ext uri="{FF2B5EF4-FFF2-40B4-BE49-F238E27FC236}">
                <a16:creationId xmlns:a16="http://schemas.microsoft.com/office/drawing/2014/main" id="{7E53F3AB-B407-496F-A449-55C01415ED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6072" y="3569558"/>
            <a:ext cx="5105737" cy="255286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android app ui">
            <a:extLst>
              <a:ext uri="{FF2B5EF4-FFF2-40B4-BE49-F238E27FC236}">
                <a16:creationId xmlns:a16="http://schemas.microsoft.com/office/drawing/2014/main" id="{8C0DE246-8E9C-49D5-B748-4E7C1E1F82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1229" y="3534250"/>
            <a:ext cx="4494451" cy="2732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1204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61A7EEF-5953-4335-B8CE-B79E1D818791}"/>
              </a:ext>
            </a:extLst>
          </p:cNvPr>
          <p:cNvSpPr>
            <a:spLocks noGrp="1"/>
          </p:cNvSpPr>
          <p:nvPr>
            <p:ph type="ftr" sz="quarter" idx="11"/>
          </p:nvPr>
        </p:nvSpPr>
        <p:spPr/>
        <p:txBody>
          <a:bodyPr/>
          <a:lstStyle/>
          <a:p>
            <a:r>
              <a:rPr lang="en-US"/>
              <a:t>YUKA ABE</a:t>
            </a:r>
            <a:endParaRPr lang="en-US" dirty="0"/>
          </a:p>
        </p:txBody>
      </p:sp>
      <p:sp>
        <p:nvSpPr>
          <p:cNvPr id="7" name="Title 6">
            <a:extLst>
              <a:ext uri="{FF2B5EF4-FFF2-40B4-BE49-F238E27FC236}">
                <a16:creationId xmlns:a16="http://schemas.microsoft.com/office/drawing/2014/main" id="{3674204B-BF5F-40B1-B274-48B2D49CC746}"/>
              </a:ext>
            </a:extLst>
          </p:cNvPr>
          <p:cNvSpPr>
            <a:spLocks noGrp="1"/>
          </p:cNvSpPr>
          <p:nvPr>
            <p:ph type="ctrTitle"/>
          </p:nvPr>
        </p:nvSpPr>
        <p:spPr/>
        <p:txBody>
          <a:bodyPr>
            <a:normAutofit/>
          </a:bodyPr>
          <a:lstStyle/>
          <a:p>
            <a:pPr algn="ctr"/>
            <a:r>
              <a:rPr lang="en-US" sz="8800" b="1" dirty="0"/>
              <a:t>THANK YOU</a:t>
            </a:r>
          </a:p>
        </p:txBody>
      </p:sp>
      <p:sp>
        <p:nvSpPr>
          <p:cNvPr id="9" name="Subtitle 8">
            <a:extLst>
              <a:ext uri="{FF2B5EF4-FFF2-40B4-BE49-F238E27FC236}">
                <a16:creationId xmlns:a16="http://schemas.microsoft.com/office/drawing/2014/main" id="{750C7743-9294-45E3-BE7D-17211F969CF9}"/>
              </a:ext>
            </a:extLst>
          </p:cNvPr>
          <p:cNvSpPr>
            <a:spLocks noGrp="1"/>
          </p:cNvSpPr>
          <p:nvPr>
            <p:ph type="subTitle" idx="1"/>
          </p:nvPr>
        </p:nvSpPr>
        <p:spPr>
          <a:xfrm>
            <a:off x="1097280" y="4930182"/>
            <a:ext cx="10058400" cy="1143000"/>
          </a:xfrm>
        </p:spPr>
        <p:txBody>
          <a:bodyPr>
            <a:normAutofit fontScale="77500" lnSpcReduction="20000"/>
          </a:bodyPr>
          <a:lstStyle/>
          <a:p>
            <a:r>
              <a:rPr lang="en-US" sz="2300" dirty="0"/>
              <a:t>More details on </a:t>
            </a:r>
            <a:r>
              <a:rPr lang="en-US" sz="2300" dirty="0" err="1"/>
              <a:t>github</a:t>
            </a:r>
            <a:r>
              <a:rPr lang="en-US" sz="2300" dirty="0"/>
              <a:t>:</a:t>
            </a:r>
            <a:br>
              <a:rPr lang="en-US" sz="2300" dirty="0"/>
            </a:br>
            <a:br>
              <a:rPr lang="en-US" sz="2300" dirty="0"/>
            </a:br>
            <a:r>
              <a:rPr lang="en-US" sz="2300" dirty="0">
                <a:hlinkClick r:id="rId3"/>
              </a:rPr>
              <a:t>https://github.com/yukaabe/Data-Science-Projects-Portfolio-Repo/tree/master/Data%20Analysis%20Take%20Home%20Challenge%20Ultimate%20Technologies</a:t>
            </a:r>
            <a:endParaRPr lang="en-US" sz="2300" dirty="0"/>
          </a:p>
          <a:p>
            <a:endParaRPr lang="en-US" sz="2300" dirty="0"/>
          </a:p>
          <a:p>
            <a:endParaRPr lang="en-US" sz="2000" dirty="0"/>
          </a:p>
        </p:txBody>
      </p:sp>
    </p:spTree>
    <p:extLst>
      <p:ext uri="{BB962C8B-B14F-4D97-AF65-F5344CB8AC3E}">
        <p14:creationId xmlns:p14="http://schemas.microsoft.com/office/powerpoint/2010/main" val="3230884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2015C-16EF-4FF4-B8A1-EDBAC807A45F}"/>
              </a:ext>
            </a:extLst>
          </p:cNvPr>
          <p:cNvSpPr>
            <a:spLocks noGrp="1"/>
          </p:cNvSpPr>
          <p:nvPr>
            <p:ph type="ctrTitle"/>
          </p:nvPr>
        </p:nvSpPr>
        <p:spPr>
          <a:xfrm>
            <a:off x="1100051" y="636403"/>
            <a:ext cx="10058400" cy="3566160"/>
          </a:xfrm>
        </p:spPr>
        <p:txBody>
          <a:bodyPr>
            <a:normAutofit/>
          </a:bodyPr>
          <a:lstStyle/>
          <a:p>
            <a:r>
              <a:rPr lang="en-US" sz="4800" dirty="0"/>
              <a:t>Data Analysis Challenge: Part One</a:t>
            </a:r>
            <a:endParaRPr lang="en-US" sz="4800" i="0" dirty="0"/>
          </a:p>
        </p:txBody>
      </p:sp>
      <p:sp>
        <p:nvSpPr>
          <p:cNvPr id="3" name="Subtitle 2">
            <a:extLst>
              <a:ext uri="{FF2B5EF4-FFF2-40B4-BE49-F238E27FC236}">
                <a16:creationId xmlns:a16="http://schemas.microsoft.com/office/drawing/2014/main" id="{E0014284-B1AB-48D5-8887-52E8DC1C53CE}"/>
              </a:ext>
            </a:extLst>
          </p:cNvPr>
          <p:cNvSpPr>
            <a:spLocks noGrp="1"/>
          </p:cNvSpPr>
          <p:nvPr>
            <p:ph type="subTitle" idx="1"/>
          </p:nvPr>
        </p:nvSpPr>
        <p:spPr/>
        <p:txBody>
          <a:bodyPr>
            <a:normAutofit/>
          </a:bodyPr>
          <a:lstStyle/>
          <a:p>
            <a:r>
              <a:rPr lang="en-US" sz="2000" dirty="0"/>
              <a:t>Exploratory data analysis on USER Login Timestamp</a:t>
            </a:r>
          </a:p>
        </p:txBody>
      </p:sp>
      <p:sp>
        <p:nvSpPr>
          <p:cNvPr id="4" name="Footer Placeholder 3">
            <a:extLst>
              <a:ext uri="{FF2B5EF4-FFF2-40B4-BE49-F238E27FC236}">
                <a16:creationId xmlns:a16="http://schemas.microsoft.com/office/drawing/2014/main" id="{4AB2B422-8788-47DB-B9ED-C897F617972E}"/>
              </a:ext>
            </a:extLst>
          </p:cNvPr>
          <p:cNvSpPr>
            <a:spLocks noGrp="1"/>
          </p:cNvSpPr>
          <p:nvPr>
            <p:ph type="ftr" sz="quarter" idx="11"/>
          </p:nvPr>
        </p:nvSpPr>
        <p:spPr/>
        <p:txBody>
          <a:bodyPr/>
          <a:lstStyle/>
          <a:p>
            <a:r>
              <a:rPr lang="en-US"/>
              <a:t>YUKA ABE</a:t>
            </a:r>
            <a:endParaRPr lang="en-US" dirty="0"/>
          </a:p>
        </p:txBody>
      </p:sp>
    </p:spTree>
    <p:extLst>
      <p:ext uri="{BB962C8B-B14F-4D97-AF65-F5344CB8AC3E}">
        <p14:creationId xmlns:p14="http://schemas.microsoft.com/office/powerpoint/2010/main" val="3361928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0728A-DF13-4684-B48C-3F59A0D6B494}"/>
              </a:ext>
            </a:extLst>
          </p:cNvPr>
          <p:cNvSpPr>
            <a:spLocks noGrp="1"/>
          </p:cNvSpPr>
          <p:nvPr>
            <p:ph type="title"/>
          </p:nvPr>
        </p:nvSpPr>
        <p:spPr/>
        <p:txBody>
          <a:bodyPr>
            <a:normAutofit/>
          </a:bodyPr>
          <a:lstStyle/>
          <a:p>
            <a:r>
              <a:rPr lang="en-US" sz="4000" dirty="0"/>
              <a:t>Part One Challenge Background</a:t>
            </a:r>
          </a:p>
        </p:txBody>
      </p:sp>
      <p:sp>
        <p:nvSpPr>
          <p:cNvPr id="3" name="Content Placeholder 2">
            <a:extLst>
              <a:ext uri="{FF2B5EF4-FFF2-40B4-BE49-F238E27FC236}">
                <a16:creationId xmlns:a16="http://schemas.microsoft.com/office/drawing/2014/main" id="{8C1E063C-93A0-42B0-883A-0579E9AEE8C0}"/>
              </a:ext>
            </a:extLst>
          </p:cNvPr>
          <p:cNvSpPr>
            <a:spLocks noGrp="1"/>
          </p:cNvSpPr>
          <p:nvPr>
            <p:ph idx="1"/>
          </p:nvPr>
        </p:nvSpPr>
        <p:spPr>
          <a:xfrm>
            <a:off x="935234" y="2210873"/>
            <a:ext cx="10546852" cy="3669066"/>
          </a:xfrm>
        </p:spPr>
        <p:txBody>
          <a:bodyPr>
            <a:noAutofit/>
          </a:bodyPr>
          <a:lstStyle/>
          <a:p>
            <a:pPr>
              <a:buFont typeface="Arial" panose="020B0604020202020204" pitchFamily="34" charset="0"/>
              <a:buChar char="•"/>
            </a:pPr>
            <a:r>
              <a:rPr lang="en-US" sz="2200" dirty="0"/>
              <a:t>  Download (simulated) timestamps of user logins data in a particular geographic location </a:t>
            </a:r>
          </a:p>
          <a:p>
            <a:pPr>
              <a:buFont typeface="Arial" panose="020B0604020202020204" pitchFamily="34" charset="0"/>
              <a:buChar char="•"/>
            </a:pPr>
            <a:r>
              <a:rPr lang="en-US" sz="2200" dirty="0"/>
              <a:t>  Aggregate these login counts based on 15­ minute time intervals, and visualize and describe the resulting time series of login counts in ways that best characterize the underlying patterns of the demand. </a:t>
            </a:r>
          </a:p>
          <a:p>
            <a:pPr>
              <a:buFont typeface="Arial" panose="020B0604020202020204" pitchFamily="34" charset="0"/>
              <a:buChar char="•"/>
            </a:pPr>
            <a:r>
              <a:rPr lang="en-US" sz="2200" dirty="0"/>
              <a:t>  Please report/illustrate important features of the demand, such as daily cycles. If there are data quality issues, please report them.</a:t>
            </a:r>
          </a:p>
        </p:txBody>
      </p:sp>
      <p:sp>
        <p:nvSpPr>
          <p:cNvPr id="4" name="Footer Placeholder 3">
            <a:extLst>
              <a:ext uri="{FF2B5EF4-FFF2-40B4-BE49-F238E27FC236}">
                <a16:creationId xmlns:a16="http://schemas.microsoft.com/office/drawing/2014/main" id="{E682F3D6-EAD5-4512-8031-90FAC65B103F}"/>
              </a:ext>
            </a:extLst>
          </p:cNvPr>
          <p:cNvSpPr>
            <a:spLocks noGrp="1"/>
          </p:cNvSpPr>
          <p:nvPr>
            <p:ph type="ftr" sz="quarter" idx="11"/>
          </p:nvPr>
        </p:nvSpPr>
        <p:spPr/>
        <p:txBody>
          <a:bodyPr/>
          <a:lstStyle/>
          <a:p>
            <a:r>
              <a:rPr lang="en-US"/>
              <a:t>YUKA ABE</a:t>
            </a:r>
            <a:endParaRPr lang="en-US" dirty="0"/>
          </a:p>
        </p:txBody>
      </p:sp>
    </p:spTree>
    <p:extLst>
      <p:ext uri="{BB962C8B-B14F-4D97-AF65-F5344CB8AC3E}">
        <p14:creationId xmlns:p14="http://schemas.microsoft.com/office/powerpoint/2010/main" val="1878595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0728A-DF13-4684-B48C-3F59A0D6B494}"/>
              </a:ext>
            </a:extLst>
          </p:cNvPr>
          <p:cNvSpPr>
            <a:spLocks noGrp="1"/>
          </p:cNvSpPr>
          <p:nvPr>
            <p:ph type="title"/>
          </p:nvPr>
        </p:nvSpPr>
        <p:spPr/>
        <p:txBody>
          <a:bodyPr>
            <a:normAutofit/>
          </a:bodyPr>
          <a:lstStyle/>
          <a:p>
            <a:r>
              <a:rPr lang="en-US" sz="4000" dirty="0"/>
              <a:t>Solutions: Login Sessions By Week</a:t>
            </a:r>
          </a:p>
        </p:txBody>
      </p:sp>
      <p:sp>
        <p:nvSpPr>
          <p:cNvPr id="3" name="Content Placeholder 2">
            <a:extLst>
              <a:ext uri="{FF2B5EF4-FFF2-40B4-BE49-F238E27FC236}">
                <a16:creationId xmlns:a16="http://schemas.microsoft.com/office/drawing/2014/main" id="{8C1E063C-93A0-42B0-883A-0579E9AEE8C0}"/>
              </a:ext>
            </a:extLst>
          </p:cNvPr>
          <p:cNvSpPr>
            <a:spLocks noGrp="1"/>
          </p:cNvSpPr>
          <p:nvPr>
            <p:ph idx="1"/>
          </p:nvPr>
        </p:nvSpPr>
        <p:spPr>
          <a:xfrm>
            <a:off x="1097280" y="1885484"/>
            <a:ext cx="10963540" cy="1745878"/>
          </a:xfrm>
        </p:spPr>
        <p:txBody>
          <a:bodyPr>
            <a:normAutofit/>
          </a:bodyPr>
          <a:lstStyle/>
          <a:p>
            <a:pPr>
              <a:buFont typeface="Arial" panose="020B0604020202020204" pitchFamily="34" charset="0"/>
              <a:buChar char="•"/>
            </a:pPr>
            <a:r>
              <a:rPr lang="en-US" sz="1800" dirty="0"/>
              <a:t>  Usage of app in that specific location has an upward trend from January till end of March.</a:t>
            </a:r>
          </a:p>
          <a:p>
            <a:pPr>
              <a:buFont typeface="Arial" panose="020B0604020202020204" pitchFamily="34" charset="0"/>
              <a:buChar char="•"/>
            </a:pPr>
            <a:r>
              <a:rPr lang="en-US" sz="1800" dirty="0"/>
              <a:t>  However the usage is going down during the latest weeks in April. </a:t>
            </a:r>
          </a:p>
          <a:p>
            <a:pPr>
              <a:buFont typeface="Arial" panose="020B0604020202020204" pitchFamily="34" charset="0"/>
              <a:buChar char="•"/>
            </a:pPr>
            <a:r>
              <a:rPr lang="en-US" sz="1800" dirty="0"/>
              <a:t>  Need to look into systems to see if the dip in April is caused by any data/system issue.</a:t>
            </a:r>
          </a:p>
        </p:txBody>
      </p:sp>
      <p:pic>
        <p:nvPicPr>
          <p:cNvPr id="5" name="Picture 4">
            <a:extLst>
              <a:ext uri="{FF2B5EF4-FFF2-40B4-BE49-F238E27FC236}">
                <a16:creationId xmlns:a16="http://schemas.microsoft.com/office/drawing/2014/main" id="{0E2C649E-5795-47E8-BEFF-F79A578326D7}"/>
              </a:ext>
            </a:extLst>
          </p:cNvPr>
          <p:cNvPicPr>
            <a:picLocks noChangeAspect="1"/>
          </p:cNvPicPr>
          <p:nvPr/>
        </p:nvPicPr>
        <p:blipFill>
          <a:blip r:embed="rId3"/>
          <a:stretch>
            <a:fillRect/>
          </a:stretch>
        </p:blipFill>
        <p:spPr>
          <a:xfrm>
            <a:off x="1550200" y="3113589"/>
            <a:ext cx="9152560" cy="3198072"/>
          </a:xfrm>
          <a:prstGeom prst="rect">
            <a:avLst/>
          </a:prstGeom>
        </p:spPr>
      </p:pic>
      <p:sp>
        <p:nvSpPr>
          <p:cNvPr id="7" name="Footer Placeholder 6">
            <a:extLst>
              <a:ext uri="{FF2B5EF4-FFF2-40B4-BE49-F238E27FC236}">
                <a16:creationId xmlns:a16="http://schemas.microsoft.com/office/drawing/2014/main" id="{776107F4-3BF6-4BC1-9387-13EC5267251F}"/>
              </a:ext>
            </a:extLst>
          </p:cNvPr>
          <p:cNvSpPr>
            <a:spLocks noGrp="1"/>
          </p:cNvSpPr>
          <p:nvPr>
            <p:ph type="ftr" sz="quarter" idx="11"/>
          </p:nvPr>
        </p:nvSpPr>
        <p:spPr/>
        <p:txBody>
          <a:bodyPr/>
          <a:lstStyle/>
          <a:p>
            <a:r>
              <a:rPr lang="en-US"/>
              <a:t>YUKA ABE</a:t>
            </a:r>
            <a:endParaRPr lang="en-US" dirty="0"/>
          </a:p>
        </p:txBody>
      </p:sp>
    </p:spTree>
    <p:extLst>
      <p:ext uri="{BB962C8B-B14F-4D97-AF65-F5344CB8AC3E}">
        <p14:creationId xmlns:p14="http://schemas.microsoft.com/office/powerpoint/2010/main" val="4080195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0728A-DF13-4684-B48C-3F59A0D6B494}"/>
              </a:ext>
            </a:extLst>
          </p:cNvPr>
          <p:cNvSpPr>
            <a:spLocks noGrp="1"/>
          </p:cNvSpPr>
          <p:nvPr>
            <p:ph type="title"/>
          </p:nvPr>
        </p:nvSpPr>
        <p:spPr/>
        <p:txBody>
          <a:bodyPr>
            <a:normAutofit/>
          </a:bodyPr>
          <a:lstStyle/>
          <a:p>
            <a:r>
              <a:rPr lang="en-US" sz="4000" dirty="0"/>
              <a:t>Solutions : Login Sessions by Day of the Week</a:t>
            </a:r>
          </a:p>
        </p:txBody>
      </p:sp>
      <p:sp>
        <p:nvSpPr>
          <p:cNvPr id="3" name="Content Placeholder 2">
            <a:extLst>
              <a:ext uri="{FF2B5EF4-FFF2-40B4-BE49-F238E27FC236}">
                <a16:creationId xmlns:a16="http://schemas.microsoft.com/office/drawing/2014/main" id="{8C1E063C-93A0-42B0-883A-0579E9AEE8C0}"/>
              </a:ext>
            </a:extLst>
          </p:cNvPr>
          <p:cNvSpPr>
            <a:spLocks noGrp="1"/>
          </p:cNvSpPr>
          <p:nvPr>
            <p:ph idx="1"/>
          </p:nvPr>
        </p:nvSpPr>
        <p:spPr>
          <a:xfrm>
            <a:off x="1097280" y="1956230"/>
            <a:ext cx="10058400" cy="1745878"/>
          </a:xfrm>
        </p:spPr>
        <p:txBody>
          <a:bodyPr>
            <a:normAutofit/>
          </a:bodyPr>
          <a:lstStyle/>
          <a:p>
            <a:pPr>
              <a:buFont typeface="Arial" panose="020B0604020202020204" pitchFamily="34" charset="0"/>
              <a:buChar char="•"/>
            </a:pPr>
            <a:r>
              <a:rPr lang="en-US" dirty="0"/>
              <a:t>  The closer towards the weekends, the more demands for taxis in that location.</a:t>
            </a:r>
          </a:p>
          <a:p>
            <a:pPr marL="0" indent="0">
              <a:buNone/>
            </a:pPr>
            <a:endParaRPr lang="en-US" sz="2400" dirty="0"/>
          </a:p>
          <a:p>
            <a:pPr>
              <a:buFont typeface="Arial" panose="020B0604020202020204" pitchFamily="34" charset="0"/>
              <a:buChar char="•"/>
            </a:pPr>
            <a:endParaRPr lang="en-US" sz="2400" dirty="0"/>
          </a:p>
        </p:txBody>
      </p:sp>
      <p:pic>
        <p:nvPicPr>
          <p:cNvPr id="7" name="Picture 6">
            <a:extLst>
              <a:ext uri="{FF2B5EF4-FFF2-40B4-BE49-F238E27FC236}">
                <a16:creationId xmlns:a16="http://schemas.microsoft.com/office/drawing/2014/main" id="{C718319F-00D4-4918-BCBE-31DA5DB192EF}"/>
              </a:ext>
            </a:extLst>
          </p:cNvPr>
          <p:cNvPicPr>
            <a:picLocks noChangeAspect="1"/>
          </p:cNvPicPr>
          <p:nvPr/>
        </p:nvPicPr>
        <p:blipFill>
          <a:blip r:embed="rId3"/>
          <a:stretch>
            <a:fillRect/>
          </a:stretch>
        </p:blipFill>
        <p:spPr>
          <a:xfrm>
            <a:off x="1608881" y="2702086"/>
            <a:ext cx="8912507" cy="3410055"/>
          </a:xfrm>
          <a:prstGeom prst="rect">
            <a:avLst/>
          </a:prstGeom>
        </p:spPr>
      </p:pic>
      <p:sp>
        <p:nvSpPr>
          <p:cNvPr id="8" name="Footer Placeholder 7">
            <a:extLst>
              <a:ext uri="{FF2B5EF4-FFF2-40B4-BE49-F238E27FC236}">
                <a16:creationId xmlns:a16="http://schemas.microsoft.com/office/drawing/2014/main" id="{840B1590-13FC-42DB-9D16-FE540AAE609F}"/>
              </a:ext>
            </a:extLst>
          </p:cNvPr>
          <p:cNvSpPr>
            <a:spLocks noGrp="1"/>
          </p:cNvSpPr>
          <p:nvPr>
            <p:ph type="ftr" sz="quarter" idx="11"/>
          </p:nvPr>
        </p:nvSpPr>
        <p:spPr/>
        <p:txBody>
          <a:bodyPr/>
          <a:lstStyle/>
          <a:p>
            <a:r>
              <a:rPr lang="en-US"/>
              <a:t>YUKA ABE</a:t>
            </a:r>
            <a:endParaRPr lang="en-US" dirty="0"/>
          </a:p>
        </p:txBody>
      </p:sp>
    </p:spTree>
    <p:extLst>
      <p:ext uri="{BB962C8B-B14F-4D97-AF65-F5344CB8AC3E}">
        <p14:creationId xmlns:p14="http://schemas.microsoft.com/office/powerpoint/2010/main" val="1220987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0728A-DF13-4684-B48C-3F59A0D6B494}"/>
              </a:ext>
            </a:extLst>
          </p:cNvPr>
          <p:cNvSpPr>
            <a:spLocks noGrp="1"/>
          </p:cNvSpPr>
          <p:nvPr>
            <p:ph type="title"/>
          </p:nvPr>
        </p:nvSpPr>
        <p:spPr/>
        <p:txBody>
          <a:bodyPr>
            <a:normAutofit/>
          </a:bodyPr>
          <a:lstStyle/>
          <a:p>
            <a:r>
              <a:rPr lang="en-US" sz="4000" dirty="0"/>
              <a:t>Solutions: Login Sessions By Hour of the Day</a:t>
            </a:r>
          </a:p>
        </p:txBody>
      </p:sp>
      <p:sp>
        <p:nvSpPr>
          <p:cNvPr id="3" name="Content Placeholder 2">
            <a:extLst>
              <a:ext uri="{FF2B5EF4-FFF2-40B4-BE49-F238E27FC236}">
                <a16:creationId xmlns:a16="http://schemas.microsoft.com/office/drawing/2014/main" id="{8C1E063C-93A0-42B0-883A-0579E9AEE8C0}"/>
              </a:ext>
            </a:extLst>
          </p:cNvPr>
          <p:cNvSpPr>
            <a:spLocks noGrp="1"/>
          </p:cNvSpPr>
          <p:nvPr>
            <p:ph idx="1"/>
          </p:nvPr>
        </p:nvSpPr>
        <p:spPr>
          <a:xfrm>
            <a:off x="1097280" y="1866348"/>
            <a:ext cx="10488978" cy="1041613"/>
          </a:xfrm>
        </p:spPr>
        <p:txBody>
          <a:bodyPr>
            <a:normAutofit/>
          </a:bodyPr>
          <a:lstStyle/>
          <a:p>
            <a:pPr>
              <a:buFont typeface="Arial" panose="020B0604020202020204" pitchFamily="34" charset="0"/>
              <a:buChar char="•"/>
            </a:pPr>
            <a:r>
              <a:rPr lang="en-US" dirty="0"/>
              <a:t>  The peak hours for the app:  10 pm -  1 am</a:t>
            </a:r>
          </a:p>
          <a:p>
            <a:pPr>
              <a:buFont typeface="Arial" panose="020B0604020202020204" pitchFamily="34" charset="0"/>
              <a:buChar char="•"/>
            </a:pPr>
            <a:r>
              <a:rPr lang="en-US" dirty="0"/>
              <a:t>  off-peak hours:  6 am - 9 am</a:t>
            </a:r>
          </a:p>
        </p:txBody>
      </p:sp>
      <p:pic>
        <p:nvPicPr>
          <p:cNvPr id="5" name="Picture 4">
            <a:extLst>
              <a:ext uri="{FF2B5EF4-FFF2-40B4-BE49-F238E27FC236}">
                <a16:creationId xmlns:a16="http://schemas.microsoft.com/office/drawing/2014/main" id="{046B8DF8-0410-4A02-AEAF-6F0A66834754}"/>
              </a:ext>
            </a:extLst>
          </p:cNvPr>
          <p:cNvPicPr>
            <a:picLocks noChangeAspect="1"/>
          </p:cNvPicPr>
          <p:nvPr/>
        </p:nvPicPr>
        <p:blipFill>
          <a:blip r:embed="rId3"/>
          <a:stretch>
            <a:fillRect/>
          </a:stretch>
        </p:blipFill>
        <p:spPr>
          <a:xfrm>
            <a:off x="1435259" y="2673751"/>
            <a:ext cx="9477351" cy="3499438"/>
          </a:xfrm>
          <a:prstGeom prst="rect">
            <a:avLst/>
          </a:prstGeom>
        </p:spPr>
      </p:pic>
      <p:sp>
        <p:nvSpPr>
          <p:cNvPr id="6" name="Footer Placeholder 5">
            <a:extLst>
              <a:ext uri="{FF2B5EF4-FFF2-40B4-BE49-F238E27FC236}">
                <a16:creationId xmlns:a16="http://schemas.microsoft.com/office/drawing/2014/main" id="{FDD2BF8A-17C0-4E40-A7F5-19E3192B6CC8}"/>
              </a:ext>
            </a:extLst>
          </p:cNvPr>
          <p:cNvSpPr>
            <a:spLocks noGrp="1"/>
          </p:cNvSpPr>
          <p:nvPr>
            <p:ph type="ftr" sz="quarter" idx="11"/>
          </p:nvPr>
        </p:nvSpPr>
        <p:spPr/>
        <p:txBody>
          <a:bodyPr/>
          <a:lstStyle/>
          <a:p>
            <a:r>
              <a:rPr lang="en-US"/>
              <a:t>YUKA ABE</a:t>
            </a:r>
            <a:endParaRPr lang="en-US" dirty="0"/>
          </a:p>
        </p:txBody>
      </p:sp>
    </p:spTree>
    <p:extLst>
      <p:ext uri="{BB962C8B-B14F-4D97-AF65-F5344CB8AC3E}">
        <p14:creationId xmlns:p14="http://schemas.microsoft.com/office/powerpoint/2010/main" val="3635467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0728A-DF13-4684-B48C-3F59A0D6B494}"/>
              </a:ext>
            </a:extLst>
          </p:cNvPr>
          <p:cNvSpPr>
            <a:spLocks noGrp="1"/>
          </p:cNvSpPr>
          <p:nvPr>
            <p:ph type="title"/>
          </p:nvPr>
        </p:nvSpPr>
        <p:spPr/>
        <p:txBody>
          <a:bodyPr>
            <a:normAutofit/>
          </a:bodyPr>
          <a:lstStyle/>
          <a:p>
            <a:r>
              <a:rPr lang="en-US" sz="4000" dirty="0"/>
              <a:t>What Geo Location could the data be collected?</a:t>
            </a:r>
          </a:p>
        </p:txBody>
      </p:sp>
      <p:sp>
        <p:nvSpPr>
          <p:cNvPr id="3" name="Content Placeholder 2">
            <a:extLst>
              <a:ext uri="{FF2B5EF4-FFF2-40B4-BE49-F238E27FC236}">
                <a16:creationId xmlns:a16="http://schemas.microsoft.com/office/drawing/2014/main" id="{8C1E063C-93A0-42B0-883A-0579E9AEE8C0}"/>
              </a:ext>
            </a:extLst>
          </p:cNvPr>
          <p:cNvSpPr>
            <a:spLocks noGrp="1"/>
          </p:cNvSpPr>
          <p:nvPr>
            <p:ph idx="1"/>
          </p:nvPr>
        </p:nvSpPr>
        <p:spPr>
          <a:xfrm>
            <a:off x="1097280" y="2100978"/>
            <a:ext cx="10570001" cy="1041613"/>
          </a:xfrm>
        </p:spPr>
        <p:txBody>
          <a:bodyPr>
            <a:normAutofit/>
          </a:bodyPr>
          <a:lstStyle/>
          <a:p>
            <a:pPr>
              <a:buFont typeface="Arial" panose="020B0604020202020204" pitchFamily="34" charset="0"/>
              <a:buChar char="•"/>
            </a:pPr>
            <a:r>
              <a:rPr lang="en-US" dirty="0"/>
              <a:t> The location might be a dynamic neighborhood full of entertainment, restaurants and nightlife (example: East Village, Lower East Side in NYC)</a:t>
            </a:r>
          </a:p>
        </p:txBody>
      </p:sp>
      <p:pic>
        <p:nvPicPr>
          <p:cNvPr id="3076" name="Picture 4" descr="Image result for lower east side bars">
            <a:extLst>
              <a:ext uri="{FF2B5EF4-FFF2-40B4-BE49-F238E27FC236}">
                <a16:creationId xmlns:a16="http://schemas.microsoft.com/office/drawing/2014/main" id="{F960E00D-2DB3-499F-A0CF-DE748F6CB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052" y="3142591"/>
            <a:ext cx="4545473" cy="303078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saint marks place restaurants">
            <a:extLst>
              <a:ext uri="{FF2B5EF4-FFF2-40B4-BE49-F238E27FC236}">
                <a16:creationId xmlns:a16="http://schemas.microsoft.com/office/drawing/2014/main" id="{192C9C6B-4DE0-45C7-AE93-3F468A9E7B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9885" y="3174604"/>
            <a:ext cx="4515795" cy="299877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6">
            <a:extLst>
              <a:ext uri="{FF2B5EF4-FFF2-40B4-BE49-F238E27FC236}">
                <a16:creationId xmlns:a16="http://schemas.microsoft.com/office/drawing/2014/main" id="{3936DA87-E99F-441E-9DC8-0799F453C469}"/>
              </a:ext>
            </a:extLst>
          </p:cNvPr>
          <p:cNvSpPr>
            <a:spLocks noGrp="1"/>
          </p:cNvSpPr>
          <p:nvPr>
            <p:ph type="ftr" sz="quarter" idx="11"/>
          </p:nvPr>
        </p:nvSpPr>
        <p:spPr/>
        <p:txBody>
          <a:bodyPr/>
          <a:lstStyle/>
          <a:p>
            <a:r>
              <a:rPr lang="en-US"/>
              <a:t>YUKA ABE</a:t>
            </a:r>
            <a:endParaRPr lang="en-US" dirty="0"/>
          </a:p>
        </p:txBody>
      </p:sp>
    </p:spTree>
    <p:extLst>
      <p:ext uri="{BB962C8B-B14F-4D97-AF65-F5344CB8AC3E}">
        <p14:creationId xmlns:p14="http://schemas.microsoft.com/office/powerpoint/2010/main" val="2591798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2015C-16EF-4FF4-B8A1-EDBAC807A45F}"/>
              </a:ext>
            </a:extLst>
          </p:cNvPr>
          <p:cNvSpPr>
            <a:spLocks noGrp="1"/>
          </p:cNvSpPr>
          <p:nvPr>
            <p:ph type="ctrTitle"/>
          </p:nvPr>
        </p:nvSpPr>
        <p:spPr>
          <a:xfrm>
            <a:off x="1100051" y="636403"/>
            <a:ext cx="10058400" cy="3566160"/>
          </a:xfrm>
        </p:spPr>
        <p:txBody>
          <a:bodyPr>
            <a:normAutofit/>
          </a:bodyPr>
          <a:lstStyle/>
          <a:p>
            <a:r>
              <a:rPr lang="en-US" sz="4800" dirty="0"/>
              <a:t>Data Analysis Challenge: Part Two</a:t>
            </a:r>
            <a:endParaRPr lang="en-US" sz="4800" i="0" dirty="0"/>
          </a:p>
        </p:txBody>
      </p:sp>
      <p:sp>
        <p:nvSpPr>
          <p:cNvPr id="3" name="Subtitle 2">
            <a:extLst>
              <a:ext uri="{FF2B5EF4-FFF2-40B4-BE49-F238E27FC236}">
                <a16:creationId xmlns:a16="http://schemas.microsoft.com/office/drawing/2014/main" id="{E0014284-B1AB-48D5-8887-52E8DC1C53CE}"/>
              </a:ext>
            </a:extLst>
          </p:cNvPr>
          <p:cNvSpPr>
            <a:spLocks noGrp="1"/>
          </p:cNvSpPr>
          <p:nvPr>
            <p:ph type="subTitle" idx="1"/>
          </p:nvPr>
        </p:nvSpPr>
        <p:spPr/>
        <p:txBody>
          <a:bodyPr>
            <a:normAutofit/>
          </a:bodyPr>
          <a:lstStyle/>
          <a:p>
            <a:r>
              <a:rPr lang="en-US" sz="2000" dirty="0"/>
              <a:t>Experiment and metrics design</a:t>
            </a:r>
          </a:p>
          <a:p>
            <a:endParaRPr lang="en-US" sz="2000" dirty="0"/>
          </a:p>
        </p:txBody>
      </p:sp>
      <p:sp>
        <p:nvSpPr>
          <p:cNvPr id="4" name="Footer Placeholder 3">
            <a:extLst>
              <a:ext uri="{FF2B5EF4-FFF2-40B4-BE49-F238E27FC236}">
                <a16:creationId xmlns:a16="http://schemas.microsoft.com/office/drawing/2014/main" id="{E2ADE169-B2E0-45FC-9917-8C9715FC8583}"/>
              </a:ext>
            </a:extLst>
          </p:cNvPr>
          <p:cNvSpPr>
            <a:spLocks noGrp="1"/>
          </p:cNvSpPr>
          <p:nvPr>
            <p:ph type="ftr" sz="quarter" idx="11"/>
          </p:nvPr>
        </p:nvSpPr>
        <p:spPr/>
        <p:txBody>
          <a:bodyPr/>
          <a:lstStyle/>
          <a:p>
            <a:r>
              <a:rPr lang="en-US"/>
              <a:t>YUKA ABE</a:t>
            </a:r>
            <a:endParaRPr lang="en-US" dirty="0"/>
          </a:p>
        </p:txBody>
      </p:sp>
    </p:spTree>
    <p:extLst>
      <p:ext uri="{BB962C8B-B14F-4D97-AF65-F5344CB8AC3E}">
        <p14:creationId xmlns:p14="http://schemas.microsoft.com/office/powerpoint/2010/main" val="484555682"/>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0</TotalTime>
  <Words>1384</Words>
  <Application>Microsoft Office PowerPoint</Application>
  <PresentationFormat>Widescreen</PresentationFormat>
  <Paragraphs>204</Paragraphs>
  <Slides>28</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Wingdings</vt:lpstr>
      <vt:lpstr>Retrospect</vt:lpstr>
      <vt:lpstr>Data Analysis Challenge</vt:lpstr>
      <vt:lpstr>Background</vt:lpstr>
      <vt:lpstr>Data Analysis Challenge: Part One</vt:lpstr>
      <vt:lpstr>Part One Challenge Background</vt:lpstr>
      <vt:lpstr>Solutions: Login Sessions By Week</vt:lpstr>
      <vt:lpstr>Solutions : Login Sessions by Day of the Week</vt:lpstr>
      <vt:lpstr>Solutions: Login Sessions By Hour of the Day</vt:lpstr>
      <vt:lpstr>What Geo Location could the data be collected?</vt:lpstr>
      <vt:lpstr>Data Analysis Challenge: Part Two</vt:lpstr>
      <vt:lpstr>Part Two Challenge Background</vt:lpstr>
      <vt:lpstr>Part Two Challenge Background</vt:lpstr>
      <vt:lpstr>Solution: Key Metric</vt:lpstr>
      <vt:lpstr>Solution: Test Design</vt:lpstr>
      <vt:lpstr>Solution: Test Read &amp; Interpretation</vt:lpstr>
      <vt:lpstr>Data Analysis Challenge: Part Three</vt:lpstr>
      <vt:lpstr>Part Three Challenge Background</vt:lpstr>
      <vt:lpstr>Part Three Challenge Background</vt:lpstr>
      <vt:lpstr>Solution: Exploratory Data Analysis</vt:lpstr>
      <vt:lpstr>Solution: Exploratory Data Analysis</vt:lpstr>
      <vt:lpstr>Solution: Exploratory Data Analysis</vt:lpstr>
      <vt:lpstr>Solution: Exploratory Data Analysis</vt:lpstr>
      <vt:lpstr>Solution: Classification Model</vt:lpstr>
      <vt:lpstr>Solution: Logistic Regression Model</vt:lpstr>
      <vt:lpstr>Solution: Logistic Regression Model</vt:lpstr>
      <vt:lpstr>Solution: Random Forest Classifier</vt:lpstr>
      <vt:lpstr>Solution: Business Insights &amp; Recommendation</vt:lpstr>
      <vt:lpstr>Solution: Business Insights &amp; Recommendation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Take Home Challenge</dc:title>
  <dc:creator>Yuka Abe</dc:creator>
  <cp:lastModifiedBy>Yuka Abe</cp:lastModifiedBy>
  <cp:revision>33</cp:revision>
  <dcterms:created xsi:type="dcterms:W3CDTF">2019-03-29T04:24:12Z</dcterms:created>
  <dcterms:modified xsi:type="dcterms:W3CDTF">2019-03-30T14:43:01Z</dcterms:modified>
</cp:coreProperties>
</file>